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332" r:id="rId1"/>
  </p:sldMasterIdLst>
  <p:notesMasterIdLst>
    <p:notesMasterId r:id="rId29"/>
  </p:notesMasterIdLst>
  <p:sldIdLst>
    <p:sldId id="270" r:id="rId2"/>
    <p:sldId id="257" r:id="rId3"/>
    <p:sldId id="277" r:id="rId4"/>
    <p:sldId id="284" r:id="rId5"/>
    <p:sldId id="285" r:id="rId6"/>
    <p:sldId id="278" r:id="rId7"/>
    <p:sldId id="279" r:id="rId8"/>
    <p:sldId id="280" r:id="rId9"/>
    <p:sldId id="281" r:id="rId10"/>
    <p:sldId id="282" r:id="rId11"/>
    <p:sldId id="256" r:id="rId12"/>
    <p:sldId id="258" r:id="rId13"/>
    <p:sldId id="259" r:id="rId14"/>
    <p:sldId id="260" r:id="rId15"/>
    <p:sldId id="262" r:id="rId16"/>
    <p:sldId id="263" r:id="rId17"/>
    <p:sldId id="264" r:id="rId18"/>
    <p:sldId id="265" r:id="rId19"/>
    <p:sldId id="269" r:id="rId20"/>
    <p:sldId id="266" r:id="rId21"/>
    <p:sldId id="267" r:id="rId22"/>
    <p:sldId id="268" r:id="rId23"/>
    <p:sldId id="271" r:id="rId24"/>
    <p:sldId id="274" r:id="rId25"/>
    <p:sldId id="276" r:id="rId26"/>
    <p:sldId id="275" r:id="rId27"/>
    <p:sldId id="286"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FF6600"/>
    <a:srgbClr val="33CC33"/>
    <a:srgbClr val="00FF00"/>
    <a:srgbClr val="FFFF66"/>
    <a:srgbClr val="00FFFF"/>
    <a:srgbClr val="FF66CC"/>
    <a:srgbClr val="6699FF"/>
    <a:srgbClr val="CCECFF"/>
  </p:clrMru>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4660"/>
  </p:normalViewPr>
  <p:slideViewPr>
    <p:cSldViewPr>
      <p:cViewPr varScale="1">
        <p:scale>
          <a:sx n="43" d="100"/>
          <a:sy n="43" d="100"/>
        </p:scale>
        <p:origin x="-82" y="-211"/>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280" y="-7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42CED-A93E-4115-AA8C-49BD3BAE1354}" type="datetimeFigureOut">
              <a:rPr lang="el-GR" smtClean="0"/>
              <a:pPr/>
              <a:t>24/4/2013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274FF-C20F-4486-B4B1-0B45FF8156D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24/4/2013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24/4/2013</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file:///C:\Users\1lykkeratsnb\Desktop\project%20b4\&#959;&#956;&#940;&#948;&#945;%20&#968;&#969;&#961;&#943;&#945;&#963;&#951;&#962;\Beautiful%20Slow%20Instrumental%20--%20music%20for%20studying,%20background,%20healing,%20relax%20--%20relaxdaily%20N&#176;062.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ideo" Target="file:///C:\Users\1lykkeratsnb\Desktop\project%20b4\&#959;&#956;&#940;&#948;&#945;%20&#968;&#969;&#961;&#943;&#945;&#963;&#951;&#962;\&#919;%20&#936;&#969;&#961;&#943;&#945;&#963;&#951;%20&#948;&#949;&#957;%20&#956;&#949;&#964;&#945;&#948;&#943;&#948;&#949;&#964;&#945;&#953;.a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Beautiful Slow Instrumental -- music for studying, background, healing, relax -- relaxdaily N°062.mp3">
            <a:hlinkClick r:id="" action="ppaction://media"/>
          </p:cNvPr>
          <p:cNvPicPr>
            <a:picLocks noRot="1" noChangeAspect="1"/>
          </p:cNvPicPr>
          <p:nvPr>
            <a:audioFile r:link="rId1"/>
          </p:nvPr>
        </p:nvPicPr>
        <p:blipFill>
          <a:blip r:embed="rId3" cstate="print"/>
          <a:stretch>
            <a:fillRect/>
          </a:stretch>
        </p:blipFill>
        <p:spPr>
          <a:xfrm flipV="1">
            <a:off x="6974553" y="4607416"/>
            <a:ext cx="45719" cy="45719"/>
          </a:xfrm>
          <a:prstGeom prst="rect">
            <a:avLst/>
          </a:prstGeom>
        </p:spPr>
      </p:pic>
      <p:sp>
        <p:nvSpPr>
          <p:cNvPr id="3" name="2 - Έλλειψη"/>
          <p:cNvSpPr/>
          <p:nvPr/>
        </p:nvSpPr>
        <p:spPr>
          <a:xfrm>
            <a:off x="428596" y="285728"/>
            <a:ext cx="8001056" cy="6286544"/>
          </a:xfrm>
          <a:prstGeom prst="ellipse">
            <a:avLst/>
          </a:prstGeom>
          <a:solidFill>
            <a:srgbClr val="FFFF99"/>
          </a:solidFill>
        </p:spPr>
        <p:style>
          <a:lnRef idx="3">
            <a:schemeClr val="lt1"/>
          </a:lnRef>
          <a:fillRef idx="1">
            <a:schemeClr val="dk1"/>
          </a:fillRef>
          <a:effectRef idx="1">
            <a:schemeClr val="dk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395536" y="4149080"/>
            <a:ext cx="8102704" cy="1143000"/>
          </a:xfrm>
        </p:spPr>
        <p:txBody>
          <a:bodyPr>
            <a:noAutofit/>
          </a:bodyPr>
          <a:lstStyle/>
          <a:p>
            <a:pPr algn="ct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l-GR" sz="6600" b="1" dirty="0" err="1" smtClean="0">
                <a:ln w="1905"/>
                <a:solidFill>
                  <a:schemeClr val="accent2">
                    <a:lumMod val="60000"/>
                    <a:lumOff val="40000"/>
                  </a:schemeClr>
                </a:solidFill>
                <a:effectLst>
                  <a:innerShdw blurRad="69850" dist="43180" dir="5400000">
                    <a:srgbClr val="000000">
                      <a:alpha val="65000"/>
                    </a:srgbClr>
                  </a:innerShdw>
                </a:effectLst>
              </a:rPr>
              <a:t>Αυτοάν</a:t>
            </a:r>
            <a:r>
              <a:rPr lang="el-GR" sz="6600" b="1" dirty="0" err="1" smtClean="0">
                <a:ln w="1905"/>
                <a:solidFill>
                  <a:schemeClr val="accent2">
                    <a:lumMod val="60000"/>
                    <a:lumOff val="40000"/>
                  </a:schemeClr>
                </a:solidFill>
                <a:effectLst>
                  <a:innerShdw blurRad="69850" dist="43180" dir="5400000">
                    <a:srgbClr val="000000">
                      <a:alpha val="65000"/>
                    </a:srgbClr>
                  </a:innerShdw>
                </a:effectLst>
              </a:rPr>
              <a:t>ο</a:t>
            </a:r>
            <a:r>
              <a:rPr lang="el-GR" sz="6600" b="1" dirty="0" err="1" smtClean="0">
                <a:ln w="1905"/>
                <a:solidFill>
                  <a:schemeClr val="accent2">
                    <a:lumMod val="60000"/>
                    <a:lumOff val="40000"/>
                  </a:schemeClr>
                </a:solidFill>
                <a:effectLst>
                  <a:innerShdw blurRad="69850" dist="43180" dir="5400000">
                    <a:srgbClr val="000000">
                      <a:alpha val="65000"/>
                    </a:srgbClr>
                  </a:innerShdw>
                </a:effectLst>
              </a:rPr>
              <a:t>σα</a:t>
            </a:r>
            <a:r>
              <a:rPr lang="el-GR" sz="6600" b="1" dirty="0" smtClean="0">
                <a:ln w="1905"/>
                <a:solidFill>
                  <a:schemeClr val="accent2">
                    <a:lumMod val="60000"/>
                    <a:lumOff val="40000"/>
                  </a:schemeClr>
                </a:solidFill>
                <a:effectLst>
                  <a:innerShdw blurRad="69850" dist="43180" dir="5400000">
                    <a:srgbClr val="000000">
                      <a:alpha val="65000"/>
                    </a:srgbClr>
                  </a:innerShdw>
                </a:effectLst>
              </a:rPr>
              <a:t> </a:t>
            </a:r>
            <a:r>
              <a:rPr lang="el-GR" sz="6600" b="1" dirty="0" smtClean="0">
                <a:ln w="1905"/>
                <a:solidFill>
                  <a:schemeClr val="accent2">
                    <a:lumMod val="60000"/>
                    <a:lumOff val="40000"/>
                  </a:schemeClr>
                </a:solidFill>
                <a:effectLst>
                  <a:innerShdw blurRad="69850" dist="43180" dir="5400000">
                    <a:srgbClr val="000000">
                      <a:alpha val="65000"/>
                    </a:srgbClr>
                  </a:innerShdw>
                </a:effectLst>
              </a:rPr>
              <a:t/>
            </a:r>
            <a:br>
              <a:rPr lang="el-GR" sz="6600" b="1" dirty="0" smtClean="0">
                <a:ln w="1905"/>
                <a:solidFill>
                  <a:schemeClr val="accent2">
                    <a:lumMod val="60000"/>
                    <a:lumOff val="40000"/>
                  </a:schemeClr>
                </a:solidFill>
                <a:effectLst>
                  <a:innerShdw blurRad="69850" dist="43180" dir="5400000">
                    <a:srgbClr val="000000">
                      <a:alpha val="65000"/>
                    </a:srgbClr>
                  </a:innerShdw>
                </a:effectLst>
              </a:rPr>
            </a:br>
            <a:r>
              <a:rPr lang="el-GR" sz="6600" b="1" dirty="0" smtClean="0">
                <a:ln w="1905"/>
                <a:solidFill>
                  <a:schemeClr val="accent2">
                    <a:lumMod val="60000"/>
                    <a:lumOff val="40000"/>
                  </a:schemeClr>
                </a:solidFill>
                <a:effectLst>
                  <a:innerShdw blurRad="69850" dist="43180" dir="5400000">
                    <a:srgbClr val="000000">
                      <a:alpha val="65000"/>
                    </a:srgbClr>
                  </a:innerShdw>
                </a:effectLst>
              </a:rPr>
              <a:t>νοσήματα </a:t>
            </a:r>
            <a:br>
              <a:rPr lang="el-GR" sz="6600" b="1" dirty="0" smtClean="0">
                <a:ln w="1905"/>
                <a:solidFill>
                  <a:schemeClr val="accent2">
                    <a:lumMod val="60000"/>
                    <a:lumOff val="40000"/>
                  </a:schemeClr>
                </a:solidFill>
                <a:effectLst>
                  <a:innerShdw blurRad="69850" dist="43180" dir="5400000">
                    <a:srgbClr val="000000">
                      <a:alpha val="65000"/>
                    </a:srgbClr>
                  </a:innerShdw>
                </a:effectLst>
              </a:rPr>
            </a:br>
            <a:r>
              <a:rPr lang="el-GR" sz="6600" b="1" dirty="0" smtClean="0">
                <a:ln w="1905"/>
                <a:solidFill>
                  <a:schemeClr val="accent2">
                    <a:lumMod val="60000"/>
                    <a:lumOff val="40000"/>
                  </a:schemeClr>
                </a:solidFill>
                <a:effectLst>
                  <a:innerShdw blurRad="69850" dist="43180" dir="5400000">
                    <a:srgbClr val="000000">
                      <a:alpha val="65000"/>
                    </a:srgbClr>
                  </a:innerShdw>
                </a:effectLst>
              </a:rPr>
              <a:t>και </a:t>
            </a:r>
            <a:r>
              <a:rPr lang="en-US" sz="6600" b="1" dirty="0" smtClean="0">
                <a:ln w="1905"/>
                <a:solidFill>
                  <a:schemeClr val="accent2">
                    <a:lumMod val="60000"/>
                    <a:lumOff val="40000"/>
                  </a:schemeClr>
                </a:solidFill>
                <a:effectLst>
                  <a:innerShdw blurRad="69850" dist="43180" dir="5400000">
                    <a:srgbClr val="000000">
                      <a:alpha val="65000"/>
                    </a:srgbClr>
                  </a:innerShdw>
                </a:effectLst>
              </a:rPr>
              <a:t/>
            </a:r>
            <a:br>
              <a:rPr lang="en-US" sz="6600" b="1" dirty="0" smtClean="0">
                <a:ln w="1905"/>
                <a:solidFill>
                  <a:schemeClr val="accent2">
                    <a:lumMod val="60000"/>
                    <a:lumOff val="40000"/>
                  </a:schemeClr>
                </a:solidFill>
                <a:effectLst>
                  <a:innerShdw blurRad="69850" dist="43180" dir="5400000">
                    <a:srgbClr val="000000">
                      <a:alpha val="65000"/>
                    </a:srgbClr>
                  </a:innerShdw>
                </a:effectLst>
              </a:rPr>
            </a:br>
            <a:r>
              <a:rPr lang="el-GR" sz="6600" b="1" dirty="0" smtClean="0">
                <a:ln w="1905"/>
                <a:solidFill>
                  <a:schemeClr val="accent2">
                    <a:lumMod val="60000"/>
                    <a:lumOff val="40000"/>
                  </a:schemeClr>
                </a:solidFill>
                <a:effectLst>
                  <a:innerShdw blurRad="69850" dist="43180" dir="5400000">
                    <a:srgbClr val="000000">
                      <a:alpha val="65000"/>
                    </a:srgbClr>
                  </a:innerShdw>
                </a:effectLst>
              </a:rPr>
              <a:t>Ψωρίαση </a:t>
            </a:r>
            <a:endParaRPr lang="el-GR" sz="6600" b="1" dirty="0">
              <a:ln w="1905"/>
              <a:solidFill>
                <a:schemeClr val="accent2">
                  <a:lumMod val="60000"/>
                  <a:lumOff val="40000"/>
                </a:schemeClr>
              </a:solidFill>
              <a:effectLst>
                <a:innerShdw blurRad="69850" dist="43180" dir="5400000">
                  <a:srgbClr val="000000">
                    <a:alpha val="65000"/>
                  </a:srgbClr>
                </a:innerShdw>
              </a:effectLst>
            </a:endParaRPr>
          </a:p>
        </p:txBody>
      </p:sp>
      <p:pic>
        <p:nvPicPr>
          <p:cNvPr id="5" name="Beautiful Slow Instrumental -- music for studying, background, healing, relax -- relaxdaily N°062.mp3">
            <a:hlinkClick r:id="" action="ppaction://media"/>
          </p:cNvPr>
          <p:cNvPicPr>
            <a:picLocks noRot="1" noChangeAspect="1"/>
          </p:cNvPicPr>
          <p:nvPr>
            <a:audioFile r:link="rId1"/>
          </p:nvPr>
        </p:nvPicPr>
        <p:blipFill>
          <a:blip r:embed="rId4" cstate="print"/>
          <a:stretch>
            <a:fillRect/>
          </a:stretch>
        </p:blipFill>
        <p:spPr>
          <a:xfrm>
            <a:off x="8460432" y="5949280"/>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19"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fmla="#ppt_w*sin(2.5*pi*$)">
                                          <p:val>
                                            <p:fltVal val="0"/>
                                          </p:val>
                                        </p:tav>
                                        <p:tav tm="100000">
                                          <p:val>
                                            <p:fltVal val="1"/>
                                          </p:val>
                                        </p:tav>
                                      </p:tavLst>
                                    </p:anim>
                                    <p:anim calcmode="lin" valueType="num">
                                      <p:cBhvr>
                                        <p:cTn id="17"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6">
                <p:cTn id="18" fill="hold" display="0">
                  <p:stCondLst>
                    <p:cond delay="indefinite"/>
                  </p:stCondLst>
                  <p:endCondLst>
                    <p:cond evt="onPrev" delay="0">
                      <p:tgtEl>
                        <p:sldTgt/>
                      </p:tgtEl>
                    </p:cond>
                    <p:cond evt="onStopAudio" delay="0">
                      <p:tgtEl>
                        <p:sldTgt/>
                      </p:tgtEl>
                    </p:cond>
                  </p:endCondLst>
                </p:cTn>
                <p:tgtEl>
                  <p:spTgt spid="4"/>
                </p:tgtEl>
              </p:cMediaNode>
            </p:audio>
            <p:audio>
              <p:cMediaNode numSld="26">
                <p:cTn id="19"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xzilla.com/wp-content/uploads/imp-posts/appetite-suppressants.jpg"/>
          <p:cNvPicPr>
            <a:picLocks noChangeAspect="1" noChangeArrowheads="1"/>
          </p:cNvPicPr>
          <p:nvPr/>
        </p:nvPicPr>
        <p:blipFill>
          <a:blip r:embed="rId2" cstate="print"/>
          <a:srcRect/>
          <a:stretch>
            <a:fillRect/>
          </a:stretch>
        </p:blipFill>
        <p:spPr bwMode="auto">
          <a:xfrm>
            <a:off x="0" y="1196752"/>
            <a:ext cx="4427984" cy="5328592"/>
          </a:xfrm>
          <a:prstGeom prst="rect">
            <a:avLst/>
          </a:prstGeom>
          <a:noFill/>
        </p:spPr>
      </p:pic>
      <p:sp>
        <p:nvSpPr>
          <p:cNvPr id="2" name="1 - Ορθογώνιο"/>
          <p:cNvSpPr/>
          <p:nvPr/>
        </p:nvSpPr>
        <p:spPr>
          <a:xfrm>
            <a:off x="4283968" y="733246"/>
            <a:ext cx="4860032" cy="6124754"/>
          </a:xfrm>
          <a:prstGeom prst="rect">
            <a:avLst/>
          </a:prstGeom>
        </p:spPr>
        <p:txBody>
          <a:bodyPr wrap="square">
            <a:spAutoFit/>
          </a:bodyPr>
          <a:lstStyle/>
          <a:p>
            <a:pPr algn="ctr"/>
            <a:r>
              <a:rPr lang="el-GR" sz="2800" dirty="0" smtClean="0">
                <a:latin typeface="Segoe Script" pitchFamily="34" charset="0"/>
                <a:ea typeface="Calibri" pitchFamily="34" charset="0"/>
                <a:cs typeface="Times New Roman" pitchFamily="18" charset="0"/>
              </a:rPr>
              <a:t>Όσο πιο γρήγορα διαγιγνώσκονται και αντιμετωπίζονται τόσο καλύτερη είναι η ανταπόκρισή τους στη φαρμακευτική αγωγή, η νόσος παραμένει σε ύφεση για πολλά χρόνια. </a:t>
            </a:r>
            <a:r>
              <a:rPr lang="el-GR" sz="2800" dirty="0" smtClean="0">
                <a:latin typeface="Segoe Script" pitchFamily="34" charset="0"/>
              </a:rPr>
              <a:t>Η θεραπεία τους συνίσταται σε μακροχρόνια χορήγηση φαρμάκων που τροποποιούν την ανοσολογική αντίδραση.</a:t>
            </a:r>
            <a:endParaRPr lang="el-GR" sz="2800" dirty="0">
              <a:latin typeface="Segoe Scrip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 Τίτλος"/>
          <p:cNvSpPr>
            <a:spLocks noGrp="1"/>
          </p:cNvSpPr>
          <p:nvPr>
            <p:ph type="title"/>
          </p:nvPr>
        </p:nvSpPr>
        <p:spPr>
          <a:xfrm>
            <a:off x="500034" y="1000108"/>
            <a:ext cx="8305800" cy="1143000"/>
          </a:xfrm>
        </p:spPr>
        <p:txBody>
          <a:bodyPr>
            <a:noAutofit/>
          </a:bodyPr>
          <a:lstStyle/>
          <a:p>
            <a:pPr algn="ctr"/>
            <a:r>
              <a:rPr lang="el-GR" sz="4000" dirty="0" smtClean="0">
                <a:latin typeface="Segoe Print" pitchFamily="2" charset="0"/>
              </a:rPr>
              <a:t>Λίγα λόγια για την ψωρίαση…</a:t>
            </a:r>
            <a:endParaRPr lang="el-GR" sz="4000" dirty="0">
              <a:latin typeface="Segoe Print" pitchFamily="2" charset="0"/>
            </a:endParaRPr>
          </a:p>
        </p:txBody>
      </p:sp>
      <p:sp>
        <p:nvSpPr>
          <p:cNvPr id="29" name="28 - Ορθογώνιο"/>
          <p:cNvSpPr/>
          <p:nvPr/>
        </p:nvSpPr>
        <p:spPr>
          <a:xfrm>
            <a:off x="571472" y="2428868"/>
            <a:ext cx="7929618" cy="3816429"/>
          </a:xfrm>
          <a:prstGeom prst="rect">
            <a:avLst/>
          </a:prstGeom>
        </p:spPr>
        <p:txBody>
          <a:bodyPr wrap="square">
            <a:spAutoFit/>
          </a:bodyPr>
          <a:lstStyle/>
          <a:p>
            <a:pPr algn="ctr"/>
            <a:r>
              <a:rPr lang="el-GR" sz="2800" dirty="0" smtClean="0">
                <a:latin typeface="Segoe Print" pitchFamily="2" charset="0"/>
              </a:rPr>
              <a:t>Η ψωρίαση αποτελεί χρόνια φλεγμονώδη κατάσταση του δέρματος. Εκδηλώνεται υπό μορφή ερυθηματωδών πλακών, οι οποίες καλύπτονται από αργυρόχροα λέπια τα οποία αποκολλώνται από το δέρμα και προκαλεί κνησμό σε ποσοστό 60% με 70% των περιπτώσεων.</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from="(-#ppt_w/2)" to="(#ppt_x)" calcmode="lin" valueType="num">
                                      <p:cBhvr>
                                        <p:cTn id="7" dur="600" fill="hold">
                                          <p:stCondLst>
                                            <p:cond delay="0"/>
                                          </p:stCondLst>
                                        </p:cTn>
                                        <p:tgtEl>
                                          <p:spTgt spid="28"/>
                                        </p:tgtEl>
                                        <p:attrNameLst>
                                          <p:attrName>ppt_x</p:attrName>
                                        </p:attrNameLst>
                                      </p:cBhvr>
                                    </p:anim>
                                    <p:anim from="0" to="-1.0" calcmode="lin" valueType="num">
                                      <p:cBhvr>
                                        <p:cTn id="8" dur="200" decel="50000" autoRev="1" fill="hold">
                                          <p:stCondLst>
                                            <p:cond delay="600"/>
                                          </p:stCondLst>
                                        </p:cTn>
                                        <p:tgtEl>
                                          <p:spTgt spid="28"/>
                                        </p:tgtEl>
                                        <p:attrNameLst>
                                          <p:attrName>xshear</p:attrName>
                                        </p:attrNameLst>
                                      </p:cBhvr>
                                    </p:anim>
                                    <p:animScale>
                                      <p:cBhvr>
                                        <p:cTn id="9" dur="200" decel="100000" autoRev="1" fill="hold">
                                          <p:stCondLst>
                                            <p:cond delay="600"/>
                                          </p:stCondLst>
                                        </p:cTn>
                                        <p:tgtEl>
                                          <p:spTgt spid="28"/>
                                        </p:tgtEl>
                                      </p:cBhvr>
                                      <p:from x="100000" y="100000"/>
                                      <p:to x="80000" y="100000"/>
                                    </p:animScale>
                                    <p:anim by="(#ppt_h/3+#ppt_w*0.1)" calcmode="lin" valueType="num">
                                      <p:cBhvr additive="sum">
                                        <p:cTn id="10" dur="200" decel="100000" autoRev="1" fill="hold">
                                          <p:stCondLst>
                                            <p:cond delay="600"/>
                                          </p:stCondLst>
                                        </p:cTn>
                                        <p:tgtEl>
                                          <p:spTgt spid="28"/>
                                        </p:tgtEl>
                                        <p:attrNameLst>
                                          <p:attrName>ppt_x</p:attrName>
                                        </p:attrNameLst>
                                      </p:cBhvr>
                                    </p:anim>
                                  </p:childTnLst>
                                </p:cTn>
                              </p:par>
                            </p:childTnLst>
                          </p:cTn>
                        </p:par>
                        <p:par>
                          <p:cTn id="11" fill="hold">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amond(in)">
                                      <p:cBhvr>
                                        <p:cTn id="1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305800" cy="1143000"/>
          </a:xfrm>
        </p:spPr>
        <p:txBody>
          <a:bodyPr>
            <a:normAutofit fontScale="90000"/>
          </a:bodyPr>
          <a:lstStyle/>
          <a:p>
            <a:r>
              <a:rPr lang="el-GR" sz="4400" dirty="0" smtClean="0">
                <a:latin typeface="Segoe Print" pitchFamily="2" charset="0"/>
              </a:rPr>
              <a:t>Πιο συγκεκριμένα...</a:t>
            </a:r>
            <a:r>
              <a:rPr lang="el-GR" dirty="0" smtClean="0"/>
              <a:t/>
            </a:r>
            <a:br>
              <a:rPr lang="el-GR" dirty="0" smtClean="0"/>
            </a:br>
            <a:endParaRPr lang="el-GR" dirty="0"/>
          </a:p>
        </p:txBody>
      </p:sp>
      <p:sp>
        <p:nvSpPr>
          <p:cNvPr id="3" name="2 - Ορθογώνιο"/>
          <p:cNvSpPr/>
          <p:nvPr/>
        </p:nvSpPr>
        <p:spPr>
          <a:xfrm>
            <a:off x="142844" y="1318022"/>
            <a:ext cx="5857916" cy="5539978"/>
          </a:xfrm>
          <a:prstGeom prst="rect">
            <a:avLst/>
          </a:prstGeom>
        </p:spPr>
        <p:txBody>
          <a:bodyPr wrap="square">
            <a:spAutoFit/>
          </a:bodyPr>
          <a:lstStyle/>
          <a:p>
            <a:pPr algn="ctr"/>
            <a:r>
              <a:rPr lang="el-GR" sz="2800" dirty="0" smtClean="0">
                <a:latin typeface="Segoe Print" pitchFamily="2" charset="0"/>
              </a:rPr>
              <a:t>Η ψωρίαση είναι αυτοάνοση νόσος και δεν είναι μεταδοτική. Κανονικά, τα κύτταρα του δέρματος χρειάζονται ένα μήνα για να αναπτυχθούν από το βάθος του δέρματος και να φτάσουν στην επιφάνεια του. Στην ψωρίαση τα κύτταρα αναπτύσσονται σε μερικές μέρες προτού ακόμη να έχουν την ευκαιρία να ωριμάσουν. </a:t>
            </a:r>
          </a:p>
          <a:p>
            <a:pPr algn="ctr"/>
            <a:endParaRPr lang="el-GR" dirty="0"/>
          </a:p>
        </p:txBody>
      </p:sp>
      <p:pic>
        <p:nvPicPr>
          <p:cNvPr id="16386" name="Picture 2" descr="H:\project\psoriasi[1].jpg"/>
          <p:cNvPicPr>
            <a:picLocks noChangeAspect="1" noChangeArrowheads="1"/>
          </p:cNvPicPr>
          <p:nvPr/>
        </p:nvPicPr>
        <p:blipFill>
          <a:blip r:embed="rId2" cstate="print"/>
          <a:srcRect/>
          <a:stretch>
            <a:fillRect/>
          </a:stretch>
        </p:blipFill>
        <p:spPr bwMode="auto">
          <a:xfrm>
            <a:off x="6000760" y="1857364"/>
            <a:ext cx="2987387" cy="3286148"/>
          </a:xfrm>
          <a:prstGeom prst="flowChartAlternateProcess">
            <a:avLst/>
          </a:prstGeom>
          <a:no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7"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6386"/>
                                        </p:tgtEl>
                                        <p:attrNameLst>
                                          <p:attrName>style.visibility</p:attrName>
                                        </p:attrNameLst>
                                      </p:cBhvr>
                                      <p:to>
                                        <p:strVal val="visible"/>
                                      </p:to>
                                    </p:set>
                                    <p:anim calcmode="lin" valueType="num">
                                      <p:cBhvr>
                                        <p:cTn id="18" dur="1000" fill="hold"/>
                                        <p:tgtEl>
                                          <p:spTgt spid="16386"/>
                                        </p:tgtEl>
                                        <p:attrNameLst>
                                          <p:attrName>ppt_w</p:attrName>
                                        </p:attrNameLst>
                                      </p:cBhvr>
                                      <p:tavLst>
                                        <p:tav tm="0">
                                          <p:val>
                                            <p:strVal val="#ppt_w*0.70"/>
                                          </p:val>
                                        </p:tav>
                                        <p:tav tm="100000">
                                          <p:val>
                                            <p:strVal val="#ppt_w"/>
                                          </p:val>
                                        </p:tav>
                                      </p:tavLst>
                                    </p:anim>
                                    <p:anim calcmode="lin" valueType="num">
                                      <p:cBhvr>
                                        <p:cTn id="19" dur="1000" fill="hold"/>
                                        <p:tgtEl>
                                          <p:spTgt spid="16386"/>
                                        </p:tgtEl>
                                        <p:attrNameLst>
                                          <p:attrName>ppt_h</p:attrName>
                                        </p:attrNameLst>
                                      </p:cBhvr>
                                      <p:tavLst>
                                        <p:tav tm="0">
                                          <p:val>
                                            <p:strVal val="#ppt_h"/>
                                          </p:val>
                                        </p:tav>
                                        <p:tav tm="100000">
                                          <p:val>
                                            <p:strVal val="#ppt_h"/>
                                          </p:val>
                                        </p:tav>
                                      </p:tavLst>
                                    </p:anim>
                                    <p:animEffect transition="in" filter="fade">
                                      <p:cBhvr>
                                        <p:cTn id="20"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724128" y="1285860"/>
            <a:ext cx="3134120" cy="4832092"/>
          </a:xfrm>
          <a:prstGeom prst="rect">
            <a:avLst/>
          </a:prstGeom>
        </p:spPr>
        <p:txBody>
          <a:bodyPr wrap="square">
            <a:spAutoFit/>
          </a:bodyPr>
          <a:lstStyle/>
          <a:p>
            <a:pPr algn="ctr"/>
            <a:r>
              <a:rPr lang="el-GR" sz="2800" dirty="0" smtClean="0">
                <a:latin typeface="Segoe Print" pitchFamily="2" charset="0"/>
              </a:rPr>
              <a:t>Λόγω του παθολογικού αυτού μηχανισμού, τα νέα κύτταρα και τα παλαιότερα, συσσωρεύονται στην επιφάνεια του δέρματος. </a:t>
            </a:r>
            <a:endParaRPr lang="el-GR" sz="2800" dirty="0">
              <a:latin typeface="Segoe Print" pitchFamily="2" charset="0"/>
            </a:endParaRPr>
          </a:p>
        </p:txBody>
      </p:sp>
      <p:pic>
        <p:nvPicPr>
          <p:cNvPr id="17413" name="Picture 5" descr="H:\project\nucleus_rm_photo_of_illustration_of_psoriasis[1].jpg"/>
          <p:cNvPicPr>
            <a:picLocks noChangeAspect="1" noChangeArrowheads="1"/>
          </p:cNvPicPr>
          <p:nvPr/>
        </p:nvPicPr>
        <p:blipFill>
          <a:blip r:embed="rId2" cstate="print"/>
          <a:srcRect/>
          <a:stretch>
            <a:fillRect/>
          </a:stretch>
        </p:blipFill>
        <p:spPr bwMode="auto">
          <a:xfrm>
            <a:off x="467544" y="3501008"/>
            <a:ext cx="5184576" cy="3190875"/>
          </a:xfrm>
          <a:prstGeom prst="rect">
            <a:avLst/>
          </a:prstGeom>
          <a:noFill/>
        </p:spPr>
      </p:pic>
      <p:pic>
        <p:nvPicPr>
          <p:cNvPr id="12291" name="Picture 3" descr="D:\Users\Vissi\Desktop\extra_63223_05[1].jpg"/>
          <p:cNvPicPr>
            <a:picLocks noChangeAspect="1" noChangeArrowheads="1"/>
          </p:cNvPicPr>
          <p:nvPr/>
        </p:nvPicPr>
        <p:blipFill>
          <a:blip r:embed="rId3" cstate="print"/>
          <a:srcRect/>
          <a:stretch>
            <a:fillRect/>
          </a:stretch>
        </p:blipFill>
        <p:spPr bwMode="auto">
          <a:xfrm>
            <a:off x="323528" y="908720"/>
            <a:ext cx="5256584" cy="2869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37" presetClass="entr" presetSubtype="0" fill="hold" nodeType="with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fade">
                                      <p:cBhvr>
                                        <p:cTn id="12" dur="2000"/>
                                        <p:tgtEl>
                                          <p:spTgt spid="17413"/>
                                        </p:tgtEl>
                                      </p:cBhvr>
                                    </p:animEffect>
                                    <p:anim calcmode="lin" valueType="num">
                                      <p:cBhvr>
                                        <p:cTn id="13" dur="2000" fill="hold"/>
                                        <p:tgtEl>
                                          <p:spTgt spid="17413"/>
                                        </p:tgtEl>
                                        <p:attrNameLst>
                                          <p:attrName>ppt_x</p:attrName>
                                        </p:attrNameLst>
                                      </p:cBhvr>
                                      <p:tavLst>
                                        <p:tav tm="0">
                                          <p:val>
                                            <p:strVal val="#ppt_x"/>
                                          </p:val>
                                        </p:tav>
                                        <p:tav tm="100000">
                                          <p:val>
                                            <p:strVal val="#ppt_x"/>
                                          </p:val>
                                        </p:tav>
                                      </p:tavLst>
                                    </p:anim>
                                    <p:anim calcmode="lin" valueType="num">
                                      <p:cBhvr>
                                        <p:cTn id="14" dur="1800" decel="100000" fill="hold"/>
                                        <p:tgtEl>
                                          <p:spTgt spid="17413"/>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174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222" y="642918"/>
            <a:ext cx="9001156" cy="584775"/>
          </a:xfrm>
          <a:prstGeom prst="rect">
            <a:avLst/>
          </a:prstGeom>
        </p:spPr>
        <p:txBody>
          <a:bodyPr wrap="square">
            <a:spAutoFit/>
          </a:bodyPr>
          <a:lstStyle/>
          <a:p>
            <a:pPr algn="ctr"/>
            <a:r>
              <a:rPr lang="el-GR" sz="3200" dirty="0" smtClean="0">
                <a:latin typeface="Segoe Print" pitchFamily="2" charset="0"/>
              </a:rPr>
              <a:t>                    </a:t>
            </a:r>
            <a:endParaRPr lang="el-GR" sz="2800" dirty="0">
              <a:latin typeface="Segoe Print" pitchFamily="2" charset="0"/>
            </a:endParaRPr>
          </a:p>
        </p:txBody>
      </p:sp>
      <p:pic>
        <p:nvPicPr>
          <p:cNvPr id="5" name="Picture 2" descr="http://kosmaser.files.wordpress.com/2010/03/cf86cf89cf84cebfceb3cf81ceb1cf86ceb9ceb5cf83-cf84cebfcf85-ceb1cebdceb8cf81cf89cf80ceb9cebdcebfcf85-cf83cf85cf83cf84ceb7cebcceb1cf841.jpg?w=686&amp;h=494"/>
          <p:cNvPicPr>
            <a:picLocks noChangeAspect="1" noChangeArrowheads="1"/>
          </p:cNvPicPr>
          <p:nvPr/>
        </p:nvPicPr>
        <p:blipFill>
          <a:blip r:embed="rId2" cstate="print"/>
          <a:srcRect/>
          <a:stretch>
            <a:fillRect/>
          </a:stretch>
        </p:blipFill>
        <p:spPr bwMode="auto">
          <a:xfrm>
            <a:off x="500034" y="785794"/>
            <a:ext cx="3071834" cy="2695691"/>
          </a:xfrm>
          <a:prstGeom prst="ellipse">
            <a:avLst/>
          </a:prstGeom>
          <a:noFill/>
          <a:ln w="28575">
            <a:solidFill>
              <a:schemeClr val="tx1"/>
            </a:solidFill>
          </a:ln>
        </p:spPr>
      </p:pic>
      <p:sp>
        <p:nvSpPr>
          <p:cNvPr id="6" name="5 - Ορθογώνιο"/>
          <p:cNvSpPr/>
          <p:nvPr/>
        </p:nvSpPr>
        <p:spPr>
          <a:xfrm>
            <a:off x="3643306" y="928670"/>
            <a:ext cx="5214974" cy="5693866"/>
          </a:xfrm>
          <a:prstGeom prst="rect">
            <a:avLst/>
          </a:prstGeom>
        </p:spPr>
        <p:txBody>
          <a:bodyPr wrap="square">
            <a:spAutoFit/>
          </a:bodyPr>
          <a:lstStyle/>
          <a:p>
            <a:pPr algn="ctr"/>
            <a:r>
              <a:rPr lang="el-GR" sz="2800" dirty="0" smtClean="0">
                <a:latin typeface="Segoe Print" pitchFamily="2" charset="0"/>
              </a:rPr>
              <a:t>Καθοριστικό ρόλο στην      αντίδραση  του ανοσοποιητικού συστήματος διαδραματίζουν τα λεμφοκύτταρα, τα οποία αντί να συμβάλλουν στην άμυνα του οργανισμού στρέφονται εναντίον του και προκαλούν προβλήματα στη φυσιολογική διαδικασία ανανέωσης του δέρματος.</a:t>
            </a:r>
            <a:endParaRPr lang="el-GR" sz="2800" dirty="0">
              <a:latin typeface="Segoe Print" pitchFamily="2" charset="0"/>
            </a:endParaRPr>
          </a:p>
        </p:txBody>
      </p:sp>
      <p:pic>
        <p:nvPicPr>
          <p:cNvPr id="18436" name="Picture 4" descr="http://www.ede.gr/wp-content/uploads/2012/02/vlasto-300x240.jpg"/>
          <p:cNvPicPr>
            <a:picLocks noChangeAspect="1" noChangeArrowheads="1"/>
          </p:cNvPicPr>
          <p:nvPr/>
        </p:nvPicPr>
        <p:blipFill>
          <a:blip r:embed="rId3" cstate="print"/>
          <a:srcRect/>
          <a:stretch>
            <a:fillRect/>
          </a:stretch>
        </p:blipFill>
        <p:spPr bwMode="auto">
          <a:xfrm>
            <a:off x="357158" y="3643314"/>
            <a:ext cx="3214710" cy="2755465"/>
          </a:xfrm>
          <a:prstGeom prst="ellipse">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8436"/>
                                        </p:tgtEl>
                                        <p:attrNameLst>
                                          <p:attrName>style.visibility</p:attrName>
                                        </p:attrNameLst>
                                      </p:cBhvr>
                                      <p:to>
                                        <p:strVal val="visible"/>
                                      </p:to>
                                    </p:set>
                                    <p:anim calcmode="lin" valueType="num">
                                      <p:cBhvr>
                                        <p:cTn id="18" dur="1000" fill="hold"/>
                                        <p:tgtEl>
                                          <p:spTgt spid="18436"/>
                                        </p:tgtEl>
                                        <p:attrNameLst>
                                          <p:attrName>ppt_w</p:attrName>
                                        </p:attrNameLst>
                                      </p:cBhvr>
                                      <p:tavLst>
                                        <p:tav tm="0">
                                          <p:val>
                                            <p:fltVal val="0"/>
                                          </p:val>
                                        </p:tav>
                                        <p:tav tm="100000">
                                          <p:val>
                                            <p:strVal val="#ppt_w"/>
                                          </p:val>
                                        </p:tav>
                                      </p:tavLst>
                                    </p:anim>
                                    <p:anim calcmode="lin" valueType="num">
                                      <p:cBhvr>
                                        <p:cTn id="19" dur="1000" fill="hold"/>
                                        <p:tgtEl>
                                          <p:spTgt spid="18436"/>
                                        </p:tgtEl>
                                        <p:attrNameLst>
                                          <p:attrName>ppt_h</p:attrName>
                                        </p:attrNameLst>
                                      </p:cBhvr>
                                      <p:tavLst>
                                        <p:tav tm="0">
                                          <p:val>
                                            <p:fltVal val="0"/>
                                          </p:val>
                                        </p:tav>
                                        <p:tav tm="100000">
                                          <p:val>
                                            <p:strVal val="#ppt_h"/>
                                          </p:val>
                                        </p:tav>
                                      </p:tavLst>
                                    </p:anim>
                                    <p:anim calcmode="lin" valueType="num">
                                      <p:cBhvr>
                                        <p:cTn id="20" dur="1000" fill="hold"/>
                                        <p:tgtEl>
                                          <p:spTgt spid="18436"/>
                                        </p:tgtEl>
                                        <p:attrNameLst>
                                          <p:attrName>style.rotation</p:attrName>
                                        </p:attrNameLst>
                                      </p:cBhvr>
                                      <p:tavLst>
                                        <p:tav tm="0">
                                          <p:val>
                                            <p:fltVal val="90"/>
                                          </p:val>
                                        </p:tav>
                                        <p:tav tm="100000">
                                          <p:val>
                                            <p:fltVal val="0"/>
                                          </p:val>
                                        </p:tav>
                                      </p:tavLst>
                                    </p:anim>
                                    <p:animEffect transition="in" filter="fade">
                                      <p:cBhvr>
                                        <p:cTn id="21"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0"/>
            <a:ext cx="4643438" cy="2714644"/>
          </a:xfrm>
        </p:spPr>
        <p:txBody>
          <a:bodyPr>
            <a:normAutofit/>
          </a:bodyPr>
          <a:lstStyle/>
          <a:p>
            <a:pPr algn="ctr"/>
            <a:r>
              <a:rPr lang="el-GR" sz="4000" dirty="0" smtClean="0">
                <a:latin typeface="Segoe Print" pitchFamily="2" charset="0"/>
              </a:rPr>
              <a:t>Το ιστορικό της ψωρίασης</a:t>
            </a:r>
            <a:r>
              <a:rPr lang="el-GR" dirty="0" smtClean="0"/>
              <a:t/>
            </a:r>
            <a:br>
              <a:rPr lang="el-GR" dirty="0" smtClean="0"/>
            </a:br>
            <a:endParaRPr lang="el-GR" dirty="0"/>
          </a:p>
        </p:txBody>
      </p:sp>
      <p:sp>
        <p:nvSpPr>
          <p:cNvPr id="3" name="2 - Ορθογώνιο"/>
          <p:cNvSpPr/>
          <p:nvPr/>
        </p:nvSpPr>
        <p:spPr>
          <a:xfrm>
            <a:off x="3428992" y="1857364"/>
            <a:ext cx="5715008" cy="4832092"/>
          </a:xfrm>
          <a:prstGeom prst="rect">
            <a:avLst/>
          </a:prstGeom>
        </p:spPr>
        <p:txBody>
          <a:bodyPr wrap="square">
            <a:spAutoFit/>
          </a:bodyPr>
          <a:lstStyle/>
          <a:p>
            <a:pPr algn="ctr"/>
            <a:r>
              <a:rPr lang="el-GR" sz="2800" dirty="0" smtClean="0">
                <a:latin typeface="Segoe Print" pitchFamily="2" charset="0"/>
              </a:rPr>
              <a:t>Η ψωρίαση είναι ασθένεια που υπάρχει εδώ και αιώνες. Απόδειξη αυτού είναι τα τυπικά σημεία της παθολογικής αυτής κατάστασης που εντοπίστηκαν σε μουμιοποιημένα σώματα, τα οποία χρονολογούνται από την έναρξη της Χριστιανικής εποχής. </a:t>
            </a:r>
            <a:endParaRPr lang="el-GR" sz="2800" dirty="0">
              <a:latin typeface="Segoe Print" pitchFamily="2" charset="0"/>
            </a:endParaRPr>
          </a:p>
        </p:txBody>
      </p:sp>
      <p:pic>
        <p:nvPicPr>
          <p:cNvPr id="19458" name="Picture 2" descr="http://upload.wikimedia.org/wikipedia/commons/0/0e/Mummy_in_Vatican_Museums.jpg"/>
          <p:cNvPicPr>
            <a:picLocks noChangeAspect="1" noChangeArrowheads="1"/>
          </p:cNvPicPr>
          <p:nvPr/>
        </p:nvPicPr>
        <p:blipFill>
          <a:blip r:embed="rId2" cstate="print"/>
          <a:srcRect/>
          <a:stretch>
            <a:fillRect/>
          </a:stretch>
        </p:blipFill>
        <p:spPr bwMode="auto">
          <a:xfrm>
            <a:off x="857224" y="2143116"/>
            <a:ext cx="2357454" cy="4452969"/>
          </a:xfrm>
          <a:prstGeom prst="flowChartMagneticDisk">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barn(inHorizontal)">
                                      <p:cBhvr>
                                        <p:cTn id="11" dur="2000"/>
                                        <p:tgtEl>
                                          <p:spTgt spid="19458"/>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project\Possibile-correlazione-fumo-psoriasi[1].jpg"/>
          <p:cNvPicPr>
            <a:picLocks noChangeAspect="1" noChangeArrowheads="1"/>
          </p:cNvPicPr>
          <p:nvPr/>
        </p:nvPicPr>
        <p:blipFill>
          <a:blip r:embed="rId2" cstate="print"/>
          <a:srcRect/>
          <a:stretch>
            <a:fillRect/>
          </a:stretch>
        </p:blipFill>
        <p:spPr bwMode="auto">
          <a:xfrm>
            <a:off x="5500694" y="1857364"/>
            <a:ext cx="3643306" cy="4786346"/>
          </a:xfrm>
          <a:prstGeom prst="rect">
            <a:avLst/>
          </a:prstGeom>
          <a:noFill/>
        </p:spPr>
      </p:pic>
      <p:sp>
        <p:nvSpPr>
          <p:cNvPr id="2" name="1 - Τίτλος"/>
          <p:cNvSpPr>
            <a:spLocks noGrp="1"/>
          </p:cNvSpPr>
          <p:nvPr>
            <p:ph type="title"/>
          </p:nvPr>
        </p:nvSpPr>
        <p:spPr>
          <a:xfrm>
            <a:off x="0" y="785794"/>
            <a:ext cx="8929718" cy="1143000"/>
          </a:xfrm>
        </p:spPr>
        <p:txBody>
          <a:bodyPr>
            <a:noAutofit/>
          </a:bodyPr>
          <a:lstStyle/>
          <a:p>
            <a:pPr algn="ctr"/>
            <a:r>
              <a:rPr lang="el-GR" sz="4000" dirty="0" smtClean="0">
                <a:latin typeface="Segoe Print" pitchFamily="2" charset="0"/>
              </a:rPr>
              <a:t>Ποια σημεία του σώματος προσβάλλονται;</a:t>
            </a:r>
            <a:endParaRPr lang="el-GR" sz="4000" dirty="0">
              <a:latin typeface="Segoe Print" pitchFamily="2" charset="0"/>
            </a:endParaRPr>
          </a:p>
        </p:txBody>
      </p:sp>
      <p:sp>
        <p:nvSpPr>
          <p:cNvPr id="3" name="2 - Ορθογώνιο"/>
          <p:cNvSpPr/>
          <p:nvPr/>
        </p:nvSpPr>
        <p:spPr>
          <a:xfrm>
            <a:off x="500034" y="2000240"/>
            <a:ext cx="5214974" cy="4401205"/>
          </a:xfrm>
          <a:prstGeom prst="rect">
            <a:avLst/>
          </a:prstGeom>
        </p:spPr>
        <p:txBody>
          <a:bodyPr wrap="square">
            <a:spAutoFit/>
          </a:bodyPr>
          <a:lstStyle/>
          <a:p>
            <a:pPr algn="ctr"/>
            <a:r>
              <a:rPr lang="el-GR" sz="2800" dirty="0" smtClean="0">
                <a:latin typeface="Segoe Print" pitchFamily="2" charset="0"/>
              </a:rPr>
              <a:t>Οι ψωριασικές πλάκες συνήθως εντοπίζονται στους αγκώνες, το τριχωτό της κεφαλής και τα γόνατα, ωστόσο μπορούν να εμφανιστούν και σε άλλα σημεία του σώματος, όπως το πρόσωπο, τα πόδια και τους βλεννογόνους.</a:t>
            </a:r>
            <a:endParaRPr lang="el-GR" sz="2800" dirty="0">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randombar(horizontal)">
                                      <p:cBhvr>
                                        <p:cTn id="2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714488"/>
            <a:ext cx="8215338" cy="1143000"/>
          </a:xfrm>
        </p:spPr>
        <p:txBody>
          <a:bodyPr>
            <a:normAutofit fontScale="90000"/>
          </a:bodyPr>
          <a:lstStyle/>
          <a:p>
            <a:pPr algn="ctr"/>
            <a:r>
              <a:rPr lang="el-GR" sz="4400" dirty="0" smtClean="0">
                <a:latin typeface="Segoe Print" pitchFamily="2" charset="0"/>
              </a:rPr>
              <a:t>Πώς επηρεάζει η ψωρίαση την ποιότητα ζωής;</a:t>
            </a:r>
            <a:r>
              <a:rPr lang="el-GR" dirty="0" smtClean="0"/>
              <a:t/>
            </a:r>
            <a:br>
              <a:rPr lang="el-GR" dirty="0" smtClean="0"/>
            </a:br>
            <a:endParaRPr lang="el-GR" dirty="0"/>
          </a:p>
        </p:txBody>
      </p:sp>
      <p:sp>
        <p:nvSpPr>
          <p:cNvPr id="21505" name="Rectangle 1"/>
          <p:cNvSpPr>
            <a:spLocks noChangeArrowheads="1"/>
          </p:cNvSpPr>
          <p:nvPr/>
        </p:nvSpPr>
        <p:spPr bwMode="auto">
          <a:xfrm>
            <a:off x="1928794" y="2285992"/>
            <a:ext cx="542928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Η ψωρίαση έχει σοβαρότατες επιπτώσεις στην ποιότητα ζωής του ασθενούς. Το γεγονός αυτό αποδεικνύεται από πλήθος ερευνών. Η ψωρίαση έχει αρνητικό αντίκτυπο σε μια ευρεία ποικιλία παραμέτρων.</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fade">
                                      <p:cBhvr>
                                        <p:cTn id="12" dur="385" decel="100000"/>
                                        <p:tgtEl>
                                          <p:spTgt spid="21505"/>
                                        </p:tgtEl>
                                      </p:cBhvr>
                                    </p:animEffect>
                                    <p:animScale>
                                      <p:cBhvr>
                                        <p:cTn id="13" dur="385" decel="100000"/>
                                        <p:tgtEl>
                                          <p:spTgt spid="21505"/>
                                        </p:tgtEl>
                                      </p:cBhvr>
                                      <p:from x="10000" y="10000"/>
                                      <p:to x="200000" y="450000"/>
                                    </p:animScale>
                                    <p:animScale>
                                      <p:cBhvr>
                                        <p:cTn id="14" dur="615" accel="100000" fill="hold">
                                          <p:stCondLst>
                                            <p:cond delay="385"/>
                                          </p:stCondLst>
                                        </p:cTn>
                                        <p:tgtEl>
                                          <p:spTgt spid="21505"/>
                                        </p:tgtEl>
                                      </p:cBhvr>
                                      <p:from x="200000" y="450000"/>
                                      <p:to x="100000" y="100000"/>
                                    </p:animScale>
                                    <p:set>
                                      <p:cBhvr>
                                        <p:cTn id="15" dur="385" fill="hold"/>
                                        <p:tgtEl>
                                          <p:spTgt spid="21505"/>
                                        </p:tgtEl>
                                        <p:attrNameLst>
                                          <p:attrName>ppt_x</p:attrName>
                                        </p:attrNameLst>
                                      </p:cBhvr>
                                      <p:to>
                                        <p:strVal val="(0.5)"/>
                                      </p:to>
                                    </p:set>
                                    <p:anim from="(0.5)" to="(#ppt_x)" calcmode="lin" valueType="num">
                                      <p:cBhvr>
                                        <p:cTn id="16" dur="615" accel="100000" fill="hold">
                                          <p:stCondLst>
                                            <p:cond delay="385"/>
                                          </p:stCondLst>
                                        </p:cTn>
                                        <p:tgtEl>
                                          <p:spTgt spid="21505"/>
                                        </p:tgtEl>
                                        <p:attrNameLst>
                                          <p:attrName>ppt_x</p:attrName>
                                        </p:attrNameLst>
                                      </p:cBhvr>
                                    </p:anim>
                                    <p:set>
                                      <p:cBhvr>
                                        <p:cTn id="17" dur="385" fill="hold"/>
                                        <p:tgtEl>
                                          <p:spTgt spid="21505"/>
                                        </p:tgtEl>
                                        <p:attrNameLst>
                                          <p:attrName>ppt_y</p:attrName>
                                        </p:attrNameLst>
                                      </p:cBhvr>
                                      <p:to>
                                        <p:strVal val="(#ppt_y+0.4)"/>
                                      </p:to>
                                    </p:set>
                                    <p:anim from="(#ppt_y+0.4)" to="(#ppt_y)" calcmode="lin" valueType="num">
                                      <p:cBhvr>
                                        <p:cTn id="18" dur="615" accel="100000" fill="hold">
                                          <p:stCondLst>
                                            <p:cond delay="385"/>
                                          </p:stCondLst>
                                        </p:cTn>
                                        <p:tgtEl>
                                          <p:spTgt spid="215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785794"/>
            <a:ext cx="900115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Εργασία/σχολείο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Έχει διαπιστωθεί ότι οι δερματοπάθειες έχουν μεγάλο αντίκτυπο στην αλληλεπίδραση του ατόμου στο χώρο εργασίας ή το σχολείο, π.χ. η σοβαρή ψωρίαση  καθιστά  αδύνατη  την εργασία του ασθενούς. </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pic>
        <p:nvPicPr>
          <p:cNvPr id="22531" name="Picture 3" descr="http://www.beyondusports.com/wp-content/uploads/2012/01/depression2.jpg"/>
          <p:cNvPicPr>
            <a:picLocks noChangeAspect="1" noChangeArrowheads="1"/>
          </p:cNvPicPr>
          <p:nvPr/>
        </p:nvPicPr>
        <p:blipFill>
          <a:blip r:embed="rId2" cstate="print"/>
          <a:srcRect/>
          <a:stretch>
            <a:fillRect/>
          </a:stretch>
        </p:blipFill>
        <p:spPr bwMode="auto">
          <a:xfrm>
            <a:off x="4357686" y="3857628"/>
            <a:ext cx="4231651" cy="2714644"/>
          </a:xfrm>
          <a:prstGeom prst="flowChartOnlineStorage">
            <a:avLst/>
          </a:prstGeom>
          <a:noFill/>
        </p:spPr>
      </p:pic>
      <p:pic>
        <p:nvPicPr>
          <p:cNvPr id="22533" name="Picture 5" descr="http://i2.cdn.turner.com/cnn/dam/assets/120125091720-overworked-man-depressed-story-top.jpg"/>
          <p:cNvPicPr>
            <a:picLocks noChangeAspect="1" noChangeArrowheads="1"/>
          </p:cNvPicPr>
          <p:nvPr/>
        </p:nvPicPr>
        <p:blipFill>
          <a:blip r:embed="rId3" cstate="print"/>
          <a:srcRect/>
          <a:stretch>
            <a:fillRect/>
          </a:stretch>
        </p:blipFill>
        <p:spPr bwMode="auto">
          <a:xfrm>
            <a:off x="480424" y="3857628"/>
            <a:ext cx="4258265" cy="2714644"/>
          </a:xfrm>
          <a:prstGeom prst="flowChartOnlineStorag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strVal val="#ppt_w*0.05"/>
                                          </p:val>
                                        </p:tav>
                                        <p:tav tm="100000">
                                          <p:val>
                                            <p:strVal val="#ppt_w"/>
                                          </p:val>
                                        </p:tav>
                                      </p:tavLst>
                                    </p:anim>
                                    <p:anim calcmode="lin" valueType="num">
                                      <p:cBhvr>
                                        <p:cTn id="8" dur="500" fill="hold"/>
                                        <p:tgtEl>
                                          <p:spTgt spid="22529"/>
                                        </p:tgtEl>
                                        <p:attrNameLst>
                                          <p:attrName>ppt_h</p:attrName>
                                        </p:attrNameLst>
                                      </p:cBhvr>
                                      <p:tavLst>
                                        <p:tav tm="0">
                                          <p:val>
                                            <p:strVal val="#ppt_h"/>
                                          </p:val>
                                        </p:tav>
                                        <p:tav tm="100000">
                                          <p:val>
                                            <p:strVal val="#ppt_h"/>
                                          </p:val>
                                        </p:tav>
                                      </p:tavLst>
                                    </p:anim>
                                    <p:anim calcmode="lin" valueType="num">
                                      <p:cBhvr>
                                        <p:cTn id="9" dur="500" fill="hold"/>
                                        <p:tgtEl>
                                          <p:spTgt spid="22529"/>
                                        </p:tgtEl>
                                        <p:attrNameLst>
                                          <p:attrName>ppt_x</p:attrName>
                                        </p:attrNameLst>
                                      </p:cBhvr>
                                      <p:tavLst>
                                        <p:tav tm="0">
                                          <p:val>
                                            <p:strVal val="#ppt_x-.2"/>
                                          </p:val>
                                        </p:tav>
                                        <p:tav tm="100000">
                                          <p:val>
                                            <p:strVal val="#ppt_x"/>
                                          </p:val>
                                        </p:tav>
                                      </p:tavLst>
                                    </p:anim>
                                    <p:anim calcmode="lin" valueType="num">
                                      <p:cBhvr>
                                        <p:cTn id="10" dur="500" fill="hold"/>
                                        <p:tgtEl>
                                          <p:spTgt spid="22529"/>
                                        </p:tgtEl>
                                        <p:attrNameLst>
                                          <p:attrName>ppt_y</p:attrName>
                                        </p:attrNameLst>
                                      </p:cBhvr>
                                      <p:tavLst>
                                        <p:tav tm="0">
                                          <p:val>
                                            <p:strVal val="#ppt_y"/>
                                          </p:val>
                                        </p:tav>
                                        <p:tav tm="100000">
                                          <p:val>
                                            <p:strVal val="#ppt_y"/>
                                          </p:val>
                                        </p:tav>
                                      </p:tavLst>
                                    </p:anim>
                                    <p:animEffect transition="in" filter="fade">
                                      <p:cBhvr>
                                        <p:cTn id="11" dur="500"/>
                                        <p:tgtEl>
                                          <p:spTgt spid="22529"/>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2533"/>
                                        </p:tgtEl>
                                        <p:attrNameLst>
                                          <p:attrName>style.visibility</p:attrName>
                                        </p:attrNameLst>
                                      </p:cBhvr>
                                      <p:to>
                                        <p:strVal val="visible"/>
                                      </p:to>
                                    </p:set>
                                    <p:anim calcmode="lin" valueType="num">
                                      <p:cBhvr additive="base">
                                        <p:cTn id="15" dur="1000" fill="hold"/>
                                        <p:tgtEl>
                                          <p:spTgt spid="22533"/>
                                        </p:tgtEl>
                                        <p:attrNameLst>
                                          <p:attrName>ppt_x</p:attrName>
                                        </p:attrNameLst>
                                      </p:cBhvr>
                                      <p:tavLst>
                                        <p:tav tm="0">
                                          <p:val>
                                            <p:strVal val="1+#ppt_w/2"/>
                                          </p:val>
                                        </p:tav>
                                        <p:tav tm="100000">
                                          <p:val>
                                            <p:strVal val="#ppt_x"/>
                                          </p:val>
                                        </p:tav>
                                      </p:tavLst>
                                    </p:anim>
                                    <p:anim calcmode="lin" valueType="num">
                                      <p:cBhvr additive="base">
                                        <p:cTn id="16" dur="1000" fill="hold"/>
                                        <p:tgtEl>
                                          <p:spTgt spid="225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22531"/>
                                        </p:tgtEl>
                                        <p:attrNameLst>
                                          <p:attrName>style.visibility</p:attrName>
                                        </p:attrNameLst>
                                      </p:cBhvr>
                                      <p:to>
                                        <p:strVal val="visible"/>
                                      </p:to>
                                    </p:set>
                                    <p:anim calcmode="lin" valueType="num">
                                      <p:cBhvr additive="base">
                                        <p:cTn id="20" dur="1000" fill="hold"/>
                                        <p:tgtEl>
                                          <p:spTgt spid="22531"/>
                                        </p:tgtEl>
                                        <p:attrNameLst>
                                          <p:attrName>ppt_x</p:attrName>
                                        </p:attrNameLst>
                                      </p:cBhvr>
                                      <p:tavLst>
                                        <p:tav tm="0">
                                          <p:val>
                                            <p:strVal val="1+#ppt_w/2"/>
                                          </p:val>
                                        </p:tav>
                                        <p:tav tm="100000">
                                          <p:val>
                                            <p:strVal val="#ppt_x"/>
                                          </p:val>
                                        </p:tav>
                                      </p:tavLst>
                                    </p:anim>
                                    <p:anim calcmode="lin" valueType="num">
                                      <p:cBhvr additive="base">
                                        <p:cTn id="21" dur="10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3500438"/>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Οικογένεια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Η ψωρίαση μπορεί επίσης να υποβαθμίσει την ποιότητα ζωής των οικογενειών.</a:t>
            </a:r>
            <a:r>
              <a:rPr kumimoji="0" lang="el-GR" sz="2800" b="0" i="0" u="none" strike="noStrike" cap="none" normalizeH="0" dirty="0" smtClean="0">
                <a:ln>
                  <a:noFill/>
                </a:ln>
                <a:solidFill>
                  <a:schemeClr val="tx1"/>
                </a:solidFill>
                <a:effectLst/>
                <a:latin typeface="Segoe Print" pitchFamily="2"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Η θεραπεία μπορεί να θεωρηθεί επικίνδυνη και το κόστος της είναι πιθανό να αποτελέσει</a:t>
            </a:r>
            <a:r>
              <a:rPr kumimoji="0" lang="el-GR" sz="2800" b="0" i="0" u="none" strike="noStrike" cap="none" normalizeH="0" dirty="0" smtClean="0">
                <a:ln>
                  <a:noFill/>
                </a:ln>
                <a:solidFill>
                  <a:schemeClr val="tx1"/>
                </a:solidFill>
                <a:effectLst/>
                <a:latin typeface="Segoe Print" pitchFamily="2"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οικονομικό βάρος για την οικογένεια του ασθενούς.</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pic>
        <p:nvPicPr>
          <p:cNvPr id="26629" name="Picture 5" descr="http://familyhelp.us/wp-content/uploads/2010/12/relationship-problems.jpg"/>
          <p:cNvPicPr>
            <a:picLocks noChangeAspect="1" noChangeArrowheads="1"/>
          </p:cNvPicPr>
          <p:nvPr/>
        </p:nvPicPr>
        <p:blipFill>
          <a:blip r:embed="rId2" cstate="print"/>
          <a:srcRect/>
          <a:stretch>
            <a:fillRect/>
          </a:stretch>
        </p:blipFill>
        <p:spPr bwMode="auto">
          <a:xfrm>
            <a:off x="1928794" y="857232"/>
            <a:ext cx="5298032" cy="2643206"/>
          </a:xfrm>
          <a:prstGeom prst="flowChartConnector">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ircle(in)">
                                      <p:cBhvr>
                                        <p:cTn id="7" dur="2000"/>
                                        <p:tgtEl>
                                          <p:spTgt spid="26629"/>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26625"/>
                                        </p:tgtEl>
                                        <p:attrNameLst>
                                          <p:attrName>style.visibility</p:attrName>
                                        </p:attrNameLst>
                                      </p:cBhvr>
                                      <p:to>
                                        <p:strVal val="visible"/>
                                      </p:to>
                                    </p:set>
                                    <p:animEffect transition="in" filter="slide(fromBottom)">
                                      <p:cBhvr>
                                        <p:cTn id="11"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338"/>
            <a:ext cx="8305800" cy="1143000"/>
          </a:xfrm>
        </p:spPr>
        <p:txBody>
          <a:bodyPr/>
          <a:lstStyle/>
          <a:p>
            <a:pPr algn="ctr"/>
            <a:r>
              <a:rPr lang="el-GR" dirty="0" smtClean="0">
                <a:solidFill>
                  <a:srgbClr val="000000"/>
                </a:solidFill>
                <a:latin typeface="Comic Sans MS" pitchFamily="66" charset="0"/>
              </a:rPr>
              <a:t>  Εργάστηκαν…</a:t>
            </a:r>
            <a:endParaRPr lang="el-GR" dirty="0">
              <a:solidFill>
                <a:srgbClr val="000000"/>
              </a:solidFill>
              <a:latin typeface="Comic Sans MS" pitchFamily="66" charset="0"/>
            </a:endParaRPr>
          </a:p>
        </p:txBody>
      </p:sp>
      <p:sp>
        <p:nvSpPr>
          <p:cNvPr id="3" name="2 - Σύννεφο"/>
          <p:cNvSpPr/>
          <p:nvPr/>
        </p:nvSpPr>
        <p:spPr>
          <a:xfrm rot="21201280">
            <a:off x="214282" y="1071546"/>
            <a:ext cx="3714776" cy="2000264"/>
          </a:xfrm>
          <a:prstGeom prst="cloud">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rgbClr val="000000"/>
                </a:solidFill>
                <a:latin typeface="Comic Sans MS" pitchFamily="66" charset="0"/>
              </a:rPr>
              <a:t>Βύσση καρανικόλα</a:t>
            </a:r>
            <a:endParaRPr lang="el-GR" sz="3200" dirty="0">
              <a:solidFill>
                <a:srgbClr val="000000"/>
              </a:solidFill>
              <a:latin typeface="Comic Sans MS" pitchFamily="66" charset="0"/>
            </a:endParaRPr>
          </a:p>
        </p:txBody>
      </p:sp>
      <p:sp>
        <p:nvSpPr>
          <p:cNvPr id="4" name="3 - Σύννεφο"/>
          <p:cNvSpPr/>
          <p:nvPr/>
        </p:nvSpPr>
        <p:spPr>
          <a:xfrm rot="20450596">
            <a:off x="4775368" y="3906244"/>
            <a:ext cx="4093825" cy="2365694"/>
          </a:xfrm>
          <a:prstGeom prst="cloud">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latin typeface="Comic Sans MS" pitchFamily="66" charset="0"/>
              </a:rPr>
              <a:t>Άννα κερμετζόγλου</a:t>
            </a:r>
            <a:endParaRPr lang="el-GR" sz="3200" dirty="0">
              <a:solidFill>
                <a:schemeClr val="tx1"/>
              </a:solidFill>
              <a:latin typeface="Comic Sans MS" pitchFamily="66" charset="0"/>
            </a:endParaRPr>
          </a:p>
        </p:txBody>
      </p:sp>
      <p:sp>
        <p:nvSpPr>
          <p:cNvPr id="5" name="4 - Σύννεφο"/>
          <p:cNvSpPr/>
          <p:nvPr/>
        </p:nvSpPr>
        <p:spPr>
          <a:xfrm rot="1064985">
            <a:off x="5434795" y="917697"/>
            <a:ext cx="3458727" cy="2044790"/>
          </a:xfrm>
          <a:prstGeom prst="cloud">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latin typeface="Comic Sans MS" pitchFamily="66" charset="0"/>
              </a:rPr>
              <a:t>Χριστίνα Καναβάρη</a:t>
            </a:r>
            <a:endParaRPr lang="el-GR" sz="3200" dirty="0">
              <a:solidFill>
                <a:schemeClr val="tx1"/>
              </a:solidFill>
              <a:latin typeface="Comic Sans MS" pitchFamily="66" charset="0"/>
            </a:endParaRPr>
          </a:p>
        </p:txBody>
      </p:sp>
      <p:sp>
        <p:nvSpPr>
          <p:cNvPr id="6" name="5 - Σύννεφο"/>
          <p:cNvSpPr/>
          <p:nvPr/>
        </p:nvSpPr>
        <p:spPr>
          <a:xfrm rot="250192">
            <a:off x="571472" y="4500570"/>
            <a:ext cx="3714776" cy="2000264"/>
          </a:xfrm>
          <a:prstGeom prst="cloud">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latin typeface="Comic Sans MS" pitchFamily="66" charset="0"/>
              </a:rPr>
              <a:t>Ειρήνη Νομικού</a:t>
            </a:r>
            <a:endParaRPr lang="el-GR" sz="3200" dirty="0">
              <a:solidFill>
                <a:schemeClr val="tx1"/>
              </a:solidFill>
              <a:latin typeface="Comic Sans MS" pitchFamily="66" charset="0"/>
            </a:endParaRPr>
          </a:p>
        </p:txBody>
      </p:sp>
      <p:sp>
        <p:nvSpPr>
          <p:cNvPr id="7" name="6 - Σύννεφο"/>
          <p:cNvSpPr/>
          <p:nvPr/>
        </p:nvSpPr>
        <p:spPr>
          <a:xfrm>
            <a:off x="2786050" y="2500306"/>
            <a:ext cx="3571900" cy="1928826"/>
          </a:xfrm>
          <a:prstGeom prst="clou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latin typeface="Comic Sans MS" pitchFamily="66" charset="0"/>
              </a:rPr>
              <a:t>Μαριάννα Καλίν</a:t>
            </a:r>
            <a:endParaRPr lang="el-GR" sz="3200"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870">
                                          <p:stCondLst>
                                            <p:cond delay="0"/>
                                          </p:stCondLst>
                                        </p:cTn>
                                        <p:tgtEl>
                                          <p:spTgt spid="3"/>
                                        </p:tgtEl>
                                      </p:cBhvr>
                                    </p:animEffect>
                                    <p:anim calcmode="lin" valueType="num">
                                      <p:cBhvr>
                                        <p:cTn id="17"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20"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21"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22" dur="39">
                                          <p:stCondLst>
                                            <p:cond delay="975"/>
                                          </p:stCondLst>
                                        </p:cTn>
                                        <p:tgtEl>
                                          <p:spTgt spid="3"/>
                                        </p:tgtEl>
                                      </p:cBhvr>
                                      <p:to x="100000" y="60000"/>
                                    </p:animScale>
                                    <p:animScale>
                                      <p:cBhvr>
                                        <p:cTn id="23" dur="249" decel="50000">
                                          <p:stCondLst>
                                            <p:cond delay="1014"/>
                                          </p:stCondLst>
                                        </p:cTn>
                                        <p:tgtEl>
                                          <p:spTgt spid="3"/>
                                        </p:tgtEl>
                                      </p:cBhvr>
                                      <p:to x="100000" y="100000"/>
                                    </p:animScale>
                                    <p:animScale>
                                      <p:cBhvr>
                                        <p:cTn id="24" dur="39">
                                          <p:stCondLst>
                                            <p:cond delay="1968"/>
                                          </p:stCondLst>
                                        </p:cTn>
                                        <p:tgtEl>
                                          <p:spTgt spid="3"/>
                                        </p:tgtEl>
                                      </p:cBhvr>
                                      <p:to x="100000" y="80000"/>
                                    </p:animScale>
                                    <p:animScale>
                                      <p:cBhvr>
                                        <p:cTn id="25" dur="249" decel="50000">
                                          <p:stCondLst>
                                            <p:cond delay="2007"/>
                                          </p:stCondLst>
                                        </p:cTn>
                                        <p:tgtEl>
                                          <p:spTgt spid="3"/>
                                        </p:tgtEl>
                                      </p:cBhvr>
                                      <p:to x="100000" y="100000"/>
                                    </p:animScale>
                                    <p:animScale>
                                      <p:cBhvr>
                                        <p:cTn id="26" dur="39">
                                          <p:stCondLst>
                                            <p:cond delay="2463"/>
                                          </p:stCondLst>
                                        </p:cTn>
                                        <p:tgtEl>
                                          <p:spTgt spid="3"/>
                                        </p:tgtEl>
                                      </p:cBhvr>
                                      <p:to x="100000" y="90000"/>
                                    </p:animScale>
                                    <p:animScale>
                                      <p:cBhvr>
                                        <p:cTn id="27" dur="249" decel="50000">
                                          <p:stCondLst>
                                            <p:cond delay="2502"/>
                                          </p:stCondLst>
                                        </p:cTn>
                                        <p:tgtEl>
                                          <p:spTgt spid="3"/>
                                        </p:tgtEl>
                                      </p:cBhvr>
                                      <p:to x="100000" y="100000"/>
                                    </p:animScale>
                                    <p:animScale>
                                      <p:cBhvr>
                                        <p:cTn id="28" dur="39">
                                          <p:stCondLst>
                                            <p:cond delay="2712"/>
                                          </p:stCondLst>
                                        </p:cTn>
                                        <p:tgtEl>
                                          <p:spTgt spid="3"/>
                                        </p:tgtEl>
                                      </p:cBhvr>
                                      <p:to x="100000" y="95000"/>
                                    </p:animScale>
                                    <p:animScale>
                                      <p:cBhvr>
                                        <p:cTn id="29" dur="249" decel="50000">
                                          <p:stCondLst>
                                            <p:cond delay="2751"/>
                                          </p:stCondLst>
                                        </p:cTn>
                                        <p:tgtEl>
                                          <p:spTgt spid="3"/>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870">
                                          <p:stCondLst>
                                            <p:cond delay="0"/>
                                          </p:stCondLst>
                                        </p:cTn>
                                        <p:tgtEl>
                                          <p:spTgt spid="5"/>
                                        </p:tgtEl>
                                      </p:cBhvr>
                                    </p:animEffect>
                                    <p:anim calcmode="lin" valueType="num">
                                      <p:cBhvr>
                                        <p:cTn id="3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3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3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38" dur="39">
                                          <p:stCondLst>
                                            <p:cond delay="975"/>
                                          </p:stCondLst>
                                        </p:cTn>
                                        <p:tgtEl>
                                          <p:spTgt spid="5"/>
                                        </p:tgtEl>
                                      </p:cBhvr>
                                      <p:to x="100000" y="60000"/>
                                    </p:animScale>
                                    <p:animScale>
                                      <p:cBhvr>
                                        <p:cTn id="39" dur="249" decel="50000">
                                          <p:stCondLst>
                                            <p:cond delay="1014"/>
                                          </p:stCondLst>
                                        </p:cTn>
                                        <p:tgtEl>
                                          <p:spTgt spid="5"/>
                                        </p:tgtEl>
                                      </p:cBhvr>
                                      <p:to x="100000" y="100000"/>
                                    </p:animScale>
                                    <p:animScale>
                                      <p:cBhvr>
                                        <p:cTn id="40" dur="39">
                                          <p:stCondLst>
                                            <p:cond delay="1968"/>
                                          </p:stCondLst>
                                        </p:cTn>
                                        <p:tgtEl>
                                          <p:spTgt spid="5"/>
                                        </p:tgtEl>
                                      </p:cBhvr>
                                      <p:to x="100000" y="80000"/>
                                    </p:animScale>
                                    <p:animScale>
                                      <p:cBhvr>
                                        <p:cTn id="41" dur="249" decel="50000">
                                          <p:stCondLst>
                                            <p:cond delay="2007"/>
                                          </p:stCondLst>
                                        </p:cTn>
                                        <p:tgtEl>
                                          <p:spTgt spid="5"/>
                                        </p:tgtEl>
                                      </p:cBhvr>
                                      <p:to x="100000" y="100000"/>
                                    </p:animScale>
                                    <p:animScale>
                                      <p:cBhvr>
                                        <p:cTn id="42" dur="39">
                                          <p:stCondLst>
                                            <p:cond delay="2463"/>
                                          </p:stCondLst>
                                        </p:cTn>
                                        <p:tgtEl>
                                          <p:spTgt spid="5"/>
                                        </p:tgtEl>
                                      </p:cBhvr>
                                      <p:to x="100000" y="90000"/>
                                    </p:animScale>
                                    <p:animScale>
                                      <p:cBhvr>
                                        <p:cTn id="43" dur="249" decel="50000">
                                          <p:stCondLst>
                                            <p:cond delay="2502"/>
                                          </p:stCondLst>
                                        </p:cTn>
                                        <p:tgtEl>
                                          <p:spTgt spid="5"/>
                                        </p:tgtEl>
                                      </p:cBhvr>
                                      <p:to x="100000" y="100000"/>
                                    </p:animScale>
                                    <p:animScale>
                                      <p:cBhvr>
                                        <p:cTn id="44" dur="39">
                                          <p:stCondLst>
                                            <p:cond delay="2712"/>
                                          </p:stCondLst>
                                        </p:cTn>
                                        <p:tgtEl>
                                          <p:spTgt spid="5"/>
                                        </p:tgtEl>
                                      </p:cBhvr>
                                      <p:to x="100000" y="95000"/>
                                    </p:animScale>
                                    <p:animScale>
                                      <p:cBhvr>
                                        <p:cTn id="45" dur="249" decel="50000">
                                          <p:stCondLst>
                                            <p:cond delay="2751"/>
                                          </p:stCondLst>
                                        </p:cTn>
                                        <p:tgtEl>
                                          <p:spTgt spid="5"/>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870">
                                          <p:stCondLst>
                                            <p:cond delay="0"/>
                                          </p:stCondLst>
                                        </p:cTn>
                                        <p:tgtEl>
                                          <p:spTgt spid="7"/>
                                        </p:tgtEl>
                                      </p:cBhvr>
                                    </p:animEffect>
                                    <p:anim calcmode="lin" valueType="num">
                                      <p:cBhvr>
                                        <p:cTn id="49"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52"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53"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54" dur="39">
                                          <p:stCondLst>
                                            <p:cond delay="975"/>
                                          </p:stCondLst>
                                        </p:cTn>
                                        <p:tgtEl>
                                          <p:spTgt spid="7"/>
                                        </p:tgtEl>
                                      </p:cBhvr>
                                      <p:to x="100000" y="60000"/>
                                    </p:animScale>
                                    <p:animScale>
                                      <p:cBhvr>
                                        <p:cTn id="55" dur="249" decel="50000">
                                          <p:stCondLst>
                                            <p:cond delay="1014"/>
                                          </p:stCondLst>
                                        </p:cTn>
                                        <p:tgtEl>
                                          <p:spTgt spid="7"/>
                                        </p:tgtEl>
                                      </p:cBhvr>
                                      <p:to x="100000" y="100000"/>
                                    </p:animScale>
                                    <p:animScale>
                                      <p:cBhvr>
                                        <p:cTn id="56" dur="39">
                                          <p:stCondLst>
                                            <p:cond delay="1968"/>
                                          </p:stCondLst>
                                        </p:cTn>
                                        <p:tgtEl>
                                          <p:spTgt spid="7"/>
                                        </p:tgtEl>
                                      </p:cBhvr>
                                      <p:to x="100000" y="80000"/>
                                    </p:animScale>
                                    <p:animScale>
                                      <p:cBhvr>
                                        <p:cTn id="57" dur="249" decel="50000">
                                          <p:stCondLst>
                                            <p:cond delay="2007"/>
                                          </p:stCondLst>
                                        </p:cTn>
                                        <p:tgtEl>
                                          <p:spTgt spid="7"/>
                                        </p:tgtEl>
                                      </p:cBhvr>
                                      <p:to x="100000" y="100000"/>
                                    </p:animScale>
                                    <p:animScale>
                                      <p:cBhvr>
                                        <p:cTn id="58" dur="39">
                                          <p:stCondLst>
                                            <p:cond delay="2463"/>
                                          </p:stCondLst>
                                        </p:cTn>
                                        <p:tgtEl>
                                          <p:spTgt spid="7"/>
                                        </p:tgtEl>
                                      </p:cBhvr>
                                      <p:to x="100000" y="90000"/>
                                    </p:animScale>
                                    <p:animScale>
                                      <p:cBhvr>
                                        <p:cTn id="59" dur="249" decel="50000">
                                          <p:stCondLst>
                                            <p:cond delay="2502"/>
                                          </p:stCondLst>
                                        </p:cTn>
                                        <p:tgtEl>
                                          <p:spTgt spid="7"/>
                                        </p:tgtEl>
                                      </p:cBhvr>
                                      <p:to x="100000" y="100000"/>
                                    </p:animScale>
                                    <p:animScale>
                                      <p:cBhvr>
                                        <p:cTn id="60" dur="39">
                                          <p:stCondLst>
                                            <p:cond delay="2712"/>
                                          </p:stCondLst>
                                        </p:cTn>
                                        <p:tgtEl>
                                          <p:spTgt spid="7"/>
                                        </p:tgtEl>
                                      </p:cBhvr>
                                      <p:to x="100000" y="95000"/>
                                    </p:animScale>
                                    <p:animScale>
                                      <p:cBhvr>
                                        <p:cTn id="61" dur="249" decel="50000">
                                          <p:stCondLst>
                                            <p:cond delay="2751"/>
                                          </p:stCondLst>
                                        </p:cTn>
                                        <p:tgtEl>
                                          <p:spTgt spid="7"/>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870">
                                          <p:stCondLst>
                                            <p:cond delay="0"/>
                                          </p:stCondLst>
                                        </p:cTn>
                                        <p:tgtEl>
                                          <p:spTgt spid="4"/>
                                        </p:tgtEl>
                                      </p:cBhvr>
                                    </p:animEffect>
                                    <p:anim calcmode="lin" valueType="num">
                                      <p:cBhvr>
                                        <p:cTn id="65"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6"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7"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68"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69"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70" dur="39">
                                          <p:stCondLst>
                                            <p:cond delay="975"/>
                                          </p:stCondLst>
                                        </p:cTn>
                                        <p:tgtEl>
                                          <p:spTgt spid="4"/>
                                        </p:tgtEl>
                                      </p:cBhvr>
                                      <p:to x="100000" y="60000"/>
                                    </p:animScale>
                                    <p:animScale>
                                      <p:cBhvr>
                                        <p:cTn id="71" dur="249" decel="50000">
                                          <p:stCondLst>
                                            <p:cond delay="1014"/>
                                          </p:stCondLst>
                                        </p:cTn>
                                        <p:tgtEl>
                                          <p:spTgt spid="4"/>
                                        </p:tgtEl>
                                      </p:cBhvr>
                                      <p:to x="100000" y="100000"/>
                                    </p:animScale>
                                    <p:animScale>
                                      <p:cBhvr>
                                        <p:cTn id="72" dur="39">
                                          <p:stCondLst>
                                            <p:cond delay="1968"/>
                                          </p:stCondLst>
                                        </p:cTn>
                                        <p:tgtEl>
                                          <p:spTgt spid="4"/>
                                        </p:tgtEl>
                                      </p:cBhvr>
                                      <p:to x="100000" y="80000"/>
                                    </p:animScale>
                                    <p:animScale>
                                      <p:cBhvr>
                                        <p:cTn id="73" dur="249" decel="50000">
                                          <p:stCondLst>
                                            <p:cond delay="2007"/>
                                          </p:stCondLst>
                                        </p:cTn>
                                        <p:tgtEl>
                                          <p:spTgt spid="4"/>
                                        </p:tgtEl>
                                      </p:cBhvr>
                                      <p:to x="100000" y="100000"/>
                                    </p:animScale>
                                    <p:animScale>
                                      <p:cBhvr>
                                        <p:cTn id="74" dur="39">
                                          <p:stCondLst>
                                            <p:cond delay="2463"/>
                                          </p:stCondLst>
                                        </p:cTn>
                                        <p:tgtEl>
                                          <p:spTgt spid="4"/>
                                        </p:tgtEl>
                                      </p:cBhvr>
                                      <p:to x="100000" y="90000"/>
                                    </p:animScale>
                                    <p:animScale>
                                      <p:cBhvr>
                                        <p:cTn id="75" dur="249" decel="50000">
                                          <p:stCondLst>
                                            <p:cond delay="2502"/>
                                          </p:stCondLst>
                                        </p:cTn>
                                        <p:tgtEl>
                                          <p:spTgt spid="4"/>
                                        </p:tgtEl>
                                      </p:cBhvr>
                                      <p:to x="100000" y="100000"/>
                                    </p:animScale>
                                    <p:animScale>
                                      <p:cBhvr>
                                        <p:cTn id="76" dur="39">
                                          <p:stCondLst>
                                            <p:cond delay="2712"/>
                                          </p:stCondLst>
                                        </p:cTn>
                                        <p:tgtEl>
                                          <p:spTgt spid="4"/>
                                        </p:tgtEl>
                                      </p:cBhvr>
                                      <p:to x="100000" y="95000"/>
                                    </p:animScale>
                                    <p:animScale>
                                      <p:cBhvr>
                                        <p:cTn id="77" dur="249" decel="50000">
                                          <p:stCondLst>
                                            <p:cond delay="2751"/>
                                          </p:stCondLst>
                                        </p:cTn>
                                        <p:tgtEl>
                                          <p:spTgt spid="4"/>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870">
                                          <p:stCondLst>
                                            <p:cond delay="0"/>
                                          </p:stCondLst>
                                        </p:cTn>
                                        <p:tgtEl>
                                          <p:spTgt spid="6"/>
                                        </p:tgtEl>
                                      </p:cBhvr>
                                    </p:animEffect>
                                    <p:anim calcmode="lin" valueType="num">
                                      <p:cBhvr>
                                        <p:cTn id="81"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2"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3"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84"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85"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86" dur="39">
                                          <p:stCondLst>
                                            <p:cond delay="975"/>
                                          </p:stCondLst>
                                        </p:cTn>
                                        <p:tgtEl>
                                          <p:spTgt spid="6"/>
                                        </p:tgtEl>
                                      </p:cBhvr>
                                      <p:to x="100000" y="60000"/>
                                    </p:animScale>
                                    <p:animScale>
                                      <p:cBhvr>
                                        <p:cTn id="87" dur="249" decel="50000">
                                          <p:stCondLst>
                                            <p:cond delay="1014"/>
                                          </p:stCondLst>
                                        </p:cTn>
                                        <p:tgtEl>
                                          <p:spTgt spid="6"/>
                                        </p:tgtEl>
                                      </p:cBhvr>
                                      <p:to x="100000" y="100000"/>
                                    </p:animScale>
                                    <p:animScale>
                                      <p:cBhvr>
                                        <p:cTn id="88" dur="39">
                                          <p:stCondLst>
                                            <p:cond delay="1968"/>
                                          </p:stCondLst>
                                        </p:cTn>
                                        <p:tgtEl>
                                          <p:spTgt spid="6"/>
                                        </p:tgtEl>
                                      </p:cBhvr>
                                      <p:to x="100000" y="80000"/>
                                    </p:animScale>
                                    <p:animScale>
                                      <p:cBhvr>
                                        <p:cTn id="89" dur="249" decel="50000">
                                          <p:stCondLst>
                                            <p:cond delay="2007"/>
                                          </p:stCondLst>
                                        </p:cTn>
                                        <p:tgtEl>
                                          <p:spTgt spid="6"/>
                                        </p:tgtEl>
                                      </p:cBhvr>
                                      <p:to x="100000" y="100000"/>
                                    </p:animScale>
                                    <p:animScale>
                                      <p:cBhvr>
                                        <p:cTn id="90" dur="39">
                                          <p:stCondLst>
                                            <p:cond delay="2463"/>
                                          </p:stCondLst>
                                        </p:cTn>
                                        <p:tgtEl>
                                          <p:spTgt spid="6"/>
                                        </p:tgtEl>
                                      </p:cBhvr>
                                      <p:to x="100000" y="90000"/>
                                    </p:animScale>
                                    <p:animScale>
                                      <p:cBhvr>
                                        <p:cTn id="91" dur="249" decel="50000">
                                          <p:stCondLst>
                                            <p:cond delay="2502"/>
                                          </p:stCondLst>
                                        </p:cTn>
                                        <p:tgtEl>
                                          <p:spTgt spid="6"/>
                                        </p:tgtEl>
                                      </p:cBhvr>
                                      <p:to x="100000" y="100000"/>
                                    </p:animScale>
                                    <p:animScale>
                                      <p:cBhvr>
                                        <p:cTn id="92" dur="39">
                                          <p:stCondLst>
                                            <p:cond delay="2712"/>
                                          </p:stCondLst>
                                        </p:cTn>
                                        <p:tgtEl>
                                          <p:spTgt spid="6"/>
                                        </p:tgtEl>
                                      </p:cBhvr>
                                      <p:to x="100000" y="95000"/>
                                    </p:animScale>
                                    <p:animScale>
                                      <p:cBhvr>
                                        <p:cTn id="93" dur="249" decel="50000">
                                          <p:stCondLst>
                                            <p:cond delay="2751"/>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928662" y="857232"/>
            <a:ext cx="7643866"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Καθημερινές δραστηριότητες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Είναι πιθανό, η ψωρίαση να θεωρηθεί εσφαλμένα μεταδοτική ασθένεια. Αυτού του είδους οι παρεξηγήσεις συμβάλλουν στον αποκλεισμό των ασθενών με ψωρίαση από δημόσιες εγκαταστάσεις, όπως δημόσιες πισίνες ή αθλητικούς ομίλους. </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pic>
        <p:nvPicPr>
          <p:cNvPr id="23557" name="Picture 5" descr="http://www.sport24.gr/incoming/article1936525.ece/BINARY/w460/inter4.jpg"/>
          <p:cNvPicPr>
            <a:picLocks noChangeAspect="1" noChangeArrowheads="1"/>
          </p:cNvPicPr>
          <p:nvPr/>
        </p:nvPicPr>
        <p:blipFill>
          <a:blip r:embed="rId2" cstate="print"/>
          <a:srcRect/>
          <a:stretch>
            <a:fillRect/>
          </a:stretch>
        </p:blipFill>
        <p:spPr bwMode="auto">
          <a:xfrm>
            <a:off x="2357422" y="4500570"/>
            <a:ext cx="4357718" cy="2121398"/>
          </a:xfrm>
          <a:prstGeom prst="round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plus(in)">
                                      <p:cBhvr>
                                        <p:cTn id="7" dur="1000"/>
                                        <p:tgtEl>
                                          <p:spTgt spid="23553"/>
                                        </p:tgtEl>
                                      </p:cBhvr>
                                    </p:animEffect>
                                  </p:childTnLst>
                                </p:cTn>
                              </p:par>
                              <p:par>
                                <p:cTn id="8" presetID="7" presetClass="entr" presetSubtype="4" fill="hold" nodeType="withEffect">
                                  <p:stCondLst>
                                    <p:cond delay="0"/>
                                  </p:stCondLst>
                                  <p:childTnLst>
                                    <p:set>
                                      <p:cBhvr>
                                        <p:cTn id="9" dur="1" fill="hold">
                                          <p:stCondLst>
                                            <p:cond delay="0"/>
                                          </p:stCondLst>
                                        </p:cTn>
                                        <p:tgtEl>
                                          <p:spTgt spid="23557"/>
                                        </p:tgtEl>
                                        <p:attrNameLst>
                                          <p:attrName>style.visibility</p:attrName>
                                        </p:attrNameLst>
                                      </p:cBhvr>
                                      <p:to>
                                        <p:strVal val="visible"/>
                                      </p:to>
                                    </p:set>
                                    <p:anim calcmode="lin" valueType="num">
                                      <p:cBhvr additive="base">
                                        <p:cTn id="10" dur="1000" fill="hold"/>
                                        <p:tgtEl>
                                          <p:spTgt spid="23557"/>
                                        </p:tgtEl>
                                        <p:attrNameLst>
                                          <p:attrName>ppt_x</p:attrName>
                                        </p:attrNameLst>
                                      </p:cBhvr>
                                      <p:tavLst>
                                        <p:tav tm="0">
                                          <p:val>
                                            <p:strVal val="#ppt_x"/>
                                          </p:val>
                                        </p:tav>
                                        <p:tav tm="100000">
                                          <p:val>
                                            <p:strVal val="#ppt_x"/>
                                          </p:val>
                                        </p:tav>
                                      </p:tavLst>
                                    </p:anim>
                                    <p:anim calcmode="lin" valueType="num">
                                      <p:cBhvr additive="base">
                                        <p:cTn id="11" dur="10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571480"/>
            <a:ext cx="3857652"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Σεξουαλική δραστηριότητα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Οι ασθενείς με ψωρίαση, δυσκολεύονται να ξεκινήσουν σεξουαλικές σχέσεις. </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sp>
        <p:nvSpPr>
          <p:cNvPr id="24579" name="Rectangle 3"/>
          <p:cNvSpPr>
            <a:spLocks noChangeArrowheads="1"/>
          </p:cNvSpPr>
          <p:nvPr/>
        </p:nvSpPr>
        <p:spPr bwMode="auto">
          <a:xfrm>
            <a:off x="4143372" y="4000504"/>
            <a:ext cx="500062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Αλκοόλ και κάπνισμα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FF0000"/>
                </a:solidFill>
                <a:effectLst/>
                <a:latin typeface="Segoe Print" pitchFamily="2"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Segoe Print" pitchFamily="2" charset="0"/>
                <a:ea typeface="Calibri" pitchFamily="34" charset="0"/>
                <a:cs typeface="Times New Roman" pitchFamily="18" charset="0"/>
              </a:rPr>
              <a:t>Οι ασθενείς με ψωρίαση πίνουν και καπνίζουν περισσότερο από το όριο ελέγχου,</a:t>
            </a:r>
            <a:r>
              <a:rPr kumimoji="0" lang="el-GR" sz="2800" b="0" i="0" u="none" strike="noStrike" cap="none" normalizeH="0" dirty="0" smtClean="0">
                <a:ln>
                  <a:noFill/>
                </a:ln>
                <a:solidFill>
                  <a:schemeClr val="tx1"/>
                </a:solidFill>
                <a:effectLst/>
                <a:latin typeface="Segoe Print" pitchFamily="2" charset="0"/>
                <a:ea typeface="Calibri" pitchFamily="34" charset="0"/>
                <a:cs typeface="Times New Roman" pitchFamily="18" charset="0"/>
              </a:rPr>
              <a:t> θέτοντας την ζωή τους σε κίνδυνο.</a:t>
            </a:r>
            <a:endParaRPr kumimoji="0" lang="el-GR" sz="2800" b="0" i="0" u="none" strike="noStrike" cap="none" normalizeH="0" baseline="0" dirty="0" smtClean="0">
              <a:ln>
                <a:noFill/>
              </a:ln>
              <a:solidFill>
                <a:schemeClr val="tx1"/>
              </a:solidFill>
              <a:effectLst/>
              <a:latin typeface="Segoe Print" pitchFamily="2" charset="0"/>
              <a:cs typeface="Arial" pitchFamily="34" charset="0"/>
            </a:endParaRPr>
          </a:p>
        </p:txBody>
      </p:sp>
      <p:pic>
        <p:nvPicPr>
          <p:cNvPr id="24581" name="Picture 5" descr="http://www.deebrestin.com/wp-content/uploads/2010/11/lonely-woman-in-bedroom.jpg"/>
          <p:cNvPicPr>
            <a:picLocks noChangeAspect="1" noChangeArrowheads="1"/>
          </p:cNvPicPr>
          <p:nvPr/>
        </p:nvPicPr>
        <p:blipFill>
          <a:blip r:embed="rId2" cstate="print"/>
          <a:srcRect/>
          <a:stretch>
            <a:fillRect/>
          </a:stretch>
        </p:blipFill>
        <p:spPr bwMode="auto">
          <a:xfrm>
            <a:off x="4214810" y="928670"/>
            <a:ext cx="4500594" cy="2700357"/>
          </a:xfrm>
          <a:prstGeom prst="flowChartMagneticDrum">
            <a:avLst/>
          </a:prstGeom>
          <a:noFill/>
        </p:spPr>
      </p:pic>
      <p:pic>
        <p:nvPicPr>
          <p:cNvPr id="24583" name="Picture 7" descr="http://forum.facmedicine.com/attachments/general-discussion/172d1320615971-health-risks-smoking-alcoholism-smoking-alchol.jpg"/>
          <p:cNvPicPr>
            <a:picLocks noChangeAspect="1" noChangeArrowheads="1"/>
          </p:cNvPicPr>
          <p:nvPr/>
        </p:nvPicPr>
        <p:blipFill>
          <a:blip r:embed="rId3" cstate="print"/>
          <a:srcRect/>
          <a:stretch>
            <a:fillRect/>
          </a:stretch>
        </p:blipFill>
        <p:spPr bwMode="auto">
          <a:xfrm>
            <a:off x="428596" y="4286256"/>
            <a:ext cx="3357586" cy="2246620"/>
          </a:xfrm>
          <a:prstGeom prst="flowChartMagneticDrum">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dissolve">
                                      <p:cBhvr>
                                        <p:cTn id="10" dur="500"/>
                                        <p:tgtEl>
                                          <p:spTgt spid="2457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581"/>
                                        </p:tgtEl>
                                        <p:attrNameLst>
                                          <p:attrName>style.visibility</p:attrName>
                                        </p:attrNameLst>
                                      </p:cBhvr>
                                      <p:to>
                                        <p:strVal val="visible"/>
                                      </p:to>
                                    </p:set>
                                    <p:animEffect transition="in" filter="fade">
                                      <p:cBhvr>
                                        <p:cTn id="14" dur="3000"/>
                                        <p:tgtEl>
                                          <p:spTgt spid="24581"/>
                                        </p:tgtEl>
                                      </p:cBhvr>
                                    </p:animEffect>
                                  </p:childTnLst>
                                </p:cTn>
                              </p:par>
                              <p:par>
                                <p:cTn id="15" presetID="10" presetClass="entr" presetSubtype="0" fill="hold" nodeType="with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fade">
                                      <p:cBhvr>
                                        <p:cTn id="17" dur="3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067944" y="1412776"/>
            <a:ext cx="5076056" cy="4893647"/>
          </a:xfrm>
          <a:prstGeom prst="rect">
            <a:avLst/>
          </a:prstGeom>
        </p:spPr>
        <p:txBody>
          <a:bodyPr wrap="square">
            <a:spAutoFit/>
          </a:bodyPr>
          <a:lstStyle/>
          <a:p>
            <a:pPr lvl="0" algn="ctr" fontAlgn="base">
              <a:spcBef>
                <a:spcPct val="0"/>
              </a:spcBef>
              <a:spcAft>
                <a:spcPct val="0"/>
              </a:spcAft>
            </a:pPr>
            <a:r>
              <a:rPr lang="el-GR" sz="3200" dirty="0" smtClean="0">
                <a:solidFill>
                  <a:srgbClr val="FF0000"/>
                </a:solidFill>
                <a:latin typeface="Segoe Print" pitchFamily="2" charset="0"/>
                <a:ea typeface="Calibri" pitchFamily="34" charset="0"/>
                <a:cs typeface="Times New Roman" pitchFamily="18" charset="0"/>
              </a:rPr>
              <a:t>Στιγματισμός </a:t>
            </a:r>
            <a:r>
              <a:rPr lang="el-GR" sz="2800" dirty="0" smtClean="0">
                <a:latin typeface="Segoe Print" pitchFamily="2" charset="0"/>
                <a:ea typeface="Calibri" pitchFamily="34" charset="0"/>
                <a:cs typeface="Times New Roman" pitchFamily="18" charset="0"/>
              </a:rPr>
              <a:t>Περιλαμβάνει μια σειρά από έντονα αρνητικά συναισθήματα όπως, η αγωνία της απόρριψης, αίσθημα κατωτερότητας, ευαισθησία απέναντι στη συμπεριφορά των άλλων, ενοχές και ντροπή, αρνητική στάση και μυστικοπάθεια. </a:t>
            </a:r>
            <a:endParaRPr lang="el-GR" sz="2800" dirty="0" smtClean="0">
              <a:latin typeface="Segoe Print" pitchFamily="2" charset="0"/>
              <a:cs typeface="Arial" pitchFamily="34" charset="0"/>
            </a:endParaRPr>
          </a:p>
        </p:txBody>
      </p:sp>
      <p:pic>
        <p:nvPicPr>
          <p:cNvPr id="25602" name="Picture 2" descr="http://contactspace.files.wordpress.com/2011/10/panselinos3.jpg"/>
          <p:cNvPicPr>
            <a:picLocks noChangeAspect="1" noChangeArrowheads="1"/>
          </p:cNvPicPr>
          <p:nvPr/>
        </p:nvPicPr>
        <p:blipFill>
          <a:blip r:embed="rId2" cstate="print"/>
          <a:srcRect/>
          <a:stretch>
            <a:fillRect/>
          </a:stretch>
        </p:blipFill>
        <p:spPr bwMode="auto">
          <a:xfrm>
            <a:off x="285720" y="1071546"/>
            <a:ext cx="3857653" cy="2643206"/>
          </a:xfrm>
          <a:prstGeom prst="roundRect">
            <a:avLst/>
          </a:prstGeom>
          <a:noFill/>
          <a:effectLst>
            <a:softEdge rad="127000"/>
          </a:effectLst>
        </p:spPr>
      </p:pic>
      <p:pic>
        <p:nvPicPr>
          <p:cNvPr id="25604" name="Picture 4" descr="http://maxcdn.fooyoh.com/files/attach/images/3004/993/129/008/depressed.jpg"/>
          <p:cNvPicPr>
            <a:picLocks noChangeAspect="1" noChangeArrowheads="1"/>
          </p:cNvPicPr>
          <p:nvPr/>
        </p:nvPicPr>
        <p:blipFill>
          <a:blip r:embed="rId3" cstate="print"/>
          <a:srcRect/>
          <a:stretch>
            <a:fillRect/>
          </a:stretch>
        </p:blipFill>
        <p:spPr bwMode="auto">
          <a:xfrm>
            <a:off x="285720" y="4000504"/>
            <a:ext cx="3857652" cy="2626174"/>
          </a:xfrm>
          <a:prstGeom prst="round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randombar(horizontal)">
                                      <p:cBhvr>
                                        <p:cTn id="14" dur="500"/>
                                        <p:tgtEl>
                                          <p:spTgt spid="25602"/>
                                        </p:tgtEl>
                                      </p:cBhvr>
                                    </p:animEffect>
                                  </p:childTnLst>
                                </p:cTn>
                              </p:par>
                              <p:par>
                                <p:cTn id="15" presetID="14" presetClass="entr" presetSubtype="1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randombar(horizontal)">
                                      <p:cBhvr>
                                        <p:cTn id="1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e-mail.gr/media/Image/health_nutrition/2009/10/psoriasis/pills.jpg"/>
          <p:cNvPicPr>
            <a:picLocks noChangeAspect="1" noChangeArrowheads="1"/>
          </p:cNvPicPr>
          <p:nvPr/>
        </p:nvPicPr>
        <p:blipFill>
          <a:blip r:embed="rId2" cstate="print"/>
          <a:srcRect/>
          <a:stretch>
            <a:fillRect/>
          </a:stretch>
        </p:blipFill>
        <p:spPr bwMode="auto">
          <a:xfrm>
            <a:off x="3877662" y="764704"/>
            <a:ext cx="5266338" cy="6093296"/>
          </a:xfrm>
          <a:prstGeom prst="rect">
            <a:avLst/>
          </a:prstGeom>
          <a:noFill/>
        </p:spPr>
      </p:pic>
      <p:sp>
        <p:nvSpPr>
          <p:cNvPr id="2" name="1 - Ορθογώνιο"/>
          <p:cNvSpPr/>
          <p:nvPr/>
        </p:nvSpPr>
        <p:spPr>
          <a:xfrm>
            <a:off x="0" y="708947"/>
            <a:ext cx="4860032" cy="6032421"/>
          </a:xfrm>
          <a:prstGeom prst="rect">
            <a:avLst/>
          </a:prstGeom>
        </p:spPr>
        <p:txBody>
          <a:bodyPr wrap="square">
            <a:spAutoFit/>
          </a:bodyPr>
          <a:lstStyle/>
          <a:p>
            <a:pPr algn="ctr"/>
            <a:r>
              <a:rPr lang="el-GR" sz="3200" dirty="0" smtClean="0">
                <a:solidFill>
                  <a:schemeClr val="tx2"/>
                </a:solidFill>
                <a:latin typeface="Segoe Script" pitchFamily="34" charset="0"/>
              </a:rPr>
              <a:t>θεραπεία</a:t>
            </a:r>
          </a:p>
          <a:p>
            <a:pPr algn="ctr"/>
            <a:r>
              <a:rPr lang="el-GR" sz="2800" dirty="0" smtClean="0">
                <a:latin typeface="Segoe Script" pitchFamily="34" charset="0"/>
              </a:rPr>
              <a:t>Η ψωρίαση στις περισσότερες περιπτώσεις χρειάζεται αγωγή σε όλη τη διάρκεια της ζωής. Υπάρχουν πολλά θεραπευτικά σχήματα για την ψωρίαση</a:t>
            </a:r>
            <a:r>
              <a:rPr lang="en-US" sz="2800" dirty="0" smtClean="0">
                <a:latin typeface="Segoe Script" pitchFamily="34" charset="0"/>
              </a:rPr>
              <a:t>, </a:t>
            </a:r>
            <a:r>
              <a:rPr lang="el-GR" sz="2800" dirty="0" smtClean="0">
                <a:latin typeface="Segoe Script" pitchFamily="34" charset="0"/>
              </a:rPr>
              <a:t>ανάλογα με τη βαρύτητα της, την ηλικία του ασθενούς, τον τόπο διαμονής και αρκετές άλλες παραμέτρους</a:t>
            </a:r>
            <a:r>
              <a:rPr lang="en-US" sz="2800" dirty="0" smtClean="0">
                <a:latin typeface="Segoe Script" pitchFamily="34" charset="0"/>
              </a:rPr>
              <a:t>.</a:t>
            </a:r>
            <a:r>
              <a:rPr lang="el-GR" dirty="0" smtClean="0"/>
              <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farmakeutikoskosmos.gr/UserFiles/afro_stella/mesa%206mikrivioktono%20erpi.jpg"/>
          <p:cNvPicPr>
            <a:picLocks noChangeAspect="1" noChangeArrowheads="1"/>
          </p:cNvPicPr>
          <p:nvPr/>
        </p:nvPicPr>
        <p:blipFill>
          <a:blip r:embed="rId2" cstate="print"/>
          <a:srcRect/>
          <a:stretch>
            <a:fillRect/>
          </a:stretch>
        </p:blipFill>
        <p:spPr bwMode="auto">
          <a:xfrm>
            <a:off x="0" y="4286250"/>
            <a:ext cx="6210300" cy="2571750"/>
          </a:xfrm>
          <a:prstGeom prst="rect">
            <a:avLst/>
          </a:prstGeom>
          <a:noFill/>
        </p:spPr>
      </p:pic>
      <p:sp>
        <p:nvSpPr>
          <p:cNvPr id="2" name="1 - Ορθογώνιο"/>
          <p:cNvSpPr/>
          <p:nvPr/>
        </p:nvSpPr>
        <p:spPr>
          <a:xfrm>
            <a:off x="251520" y="2060848"/>
            <a:ext cx="4680520" cy="646331"/>
          </a:xfrm>
          <a:prstGeom prst="rect">
            <a:avLst/>
          </a:prstGeom>
        </p:spPr>
        <p:txBody>
          <a:bodyPr wrap="square">
            <a:spAutoFit/>
          </a:bodyPr>
          <a:lstStyle/>
          <a:p>
            <a:r>
              <a:rPr lang="el-GR" b="1" dirty="0" smtClean="0"/>
              <a:t/>
            </a:r>
            <a:br>
              <a:rPr lang="el-GR" b="1" dirty="0" smtClean="0"/>
            </a:br>
            <a:endParaRPr lang="el-GR" dirty="0"/>
          </a:p>
        </p:txBody>
      </p:sp>
      <p:sp>
        <p:nvSpPr>
          <p:cNvPr id="4" name="3 - Ορθογώνιο"/>
          <p:cNvSpPr/>
          <p:nvPr/>
        </p:nvSpPr>
        <p:spPr>
          <a:xfrm>
            <a:off x="4572000" y="2276872"/>
            <a:ext cx="4572000" cy="3970318"/>
          </a:xfrm>
          <a:prstGeom prst="rect">
            <a:avLst/>
          </a:prstGeom>
        </p:spPr>
        <p:txBody>
          <a:bodyPr wrap="square">
            <a:spAutoFit/>
          </a:bodyPr>
          <a:lstStyle/>
          <a:p>
            <a:pPr algn="ctr">
              <a:buFont typeface="Wingdings" pitchFamily="2" charset="2"/>
              <a:buChar char="Ø"/>
            </a:pPr>
            <a:r>
              <a:rPr lang="el-GR" sz="2800" dirty="0" smtClean="0">
                <a:latin typeface="Segoe Script" pitchFamily="34" charset="0"/>
              </a:rPr>
              <a:t>Ενυδατικά προϊόντα</a:t>
            </a:r>
          </a:p>
          <a:p>
            <a:pPr algn="ctr">
              <a:buFont typeface="Wingdings" pitchFamily="2" charset="2"/>
              <a:buChar char="Ø"/>
            </a:pPr>
            <a:r>
              <a:rPr lang="el-GR" sz="2800" dirty="0" smtClean="0">
                <a:latin typeface="Segoe Script" pitchFamily="34" charset="0"/>
              </a:rPr>
              <a:t>Πίσσα</a:t>
            </a:r>
          </a:p>
          <a:p>
            <a:pPr algn="ctr">
              <a:buFont typeface="Wingdings" pitchFamily="2" charset="2"/>
              <a:buChar char="Ø"/>
            </a:pPr>
            <a:r>
              <a:rPr lang="el-GR" sz="2800" dirty="0" smtClean="0">
                <a:latin typeface="Segoe Script" pitchFamily="34" charset="0"/>
              </a:rPr>
              <a:t>Ουρία</a:t>
            </a:r>
          </a:p>
          <a:p>
            <a:pPr algn="ctr">
              <a:buFont typeface="Wingdings" pitchFamily="2" charset="2"/>
              <a:buChar char="Ø"/>
            </a:pPr>
            <a:r>
              <a:rPr lang="el-GR" sz="2800" dirty="0" smtClean="0">
                <a:latin typeface="Segoe Script" pitchFamily="34" charset="0"/>
              </a:rPr>
              <a:t>Σαλικυλικό οξύ</a:t>
            </a:r>
          </a:p>
          <a:p>
            <a:pPr algn="ctr">
              <a:buFont typeface="Wingdings" pitchFamily="2" charset="2"/>
              <a:buChar char="Ø"/>
            </a:pPr>
            <a:r>
              <a:rPr lang="el-GR" sz="2800" dirty="0" smtClean="0">
                <a:latin typeface="Segoe Script" pitchFamily="34" charset="0"/>
              </a:rPr>
              <a:t>Δινθρανόλη</a:t>
            </a:r>
          </a:p>
          <a:p>
            <a:pPr algn="ctr">
              <a:buFont typeface="Wingdings" pitchFamily="2" charset="2"/>
              <a:buChar char="Ø"/>
            </a:pPr>
            <a:r>
              <a:rPr lang="el-GR" sz="2800" dirty="0" smtClean="0">
                <a:latin typeface="Segoe Script" pitchFamily="34" charset="0"/>
              </a:rPr>
              <a:t>Τοπικά Κορτικοστεροειδή</a:t>
            </a:r>
          </a:p>
          <a:p>
            <a:pPr algn="ctr">
              <a:buFont typeface="Wingdings" pitchFamily="2" charset="2"/>
              <a:buChar char="Ø"/>
            </a:pPr>
            <a:r>
              <a:rPr lang="el-GR" sz="2800" dirty="0" smtClean="0">
                <a:latin typeface="Segoe Script" pitchFamily="34" charset="0"/>
              </a:rPr>
              <a:t>Ανάλογα της βιταμίνης D3 </a:t>
            </a:r>
          </a:p>
        </p:txBody>
      </p:sp>
      <p:sp>
        <p:nvSpPr>
          <p:cNvPr id="5" name="4 - Ορθογώνιο"/>
          <p:cNvSpPr/>
          <p:nvPr/>
        </p:nvSpPr>
        <p:spPr>
          <a:xfrm>
            <a:off x="539552" y="764704"/>
            <a:ext cx="4499992" cy="3600986"/>
          </a:xfrm>
          <a:prstGeom prst="rect">
            <a:avLst/>
          </a:prstGeom>
        </p:spPr>
        <p:txBody>
          <a:bodyPr wrap="square">
            <a:spAutoFit/>
          </a:bodyPr>
          <a:lstStyle/>
          <a:p>
            <a:pPr algn="ctr"/>
            <a:r>
              <a:rPr lang="el-GR" sz="3200" b="1" dirty="0" smtClean="0">
                <a:solidFill>
                  <a:srgbClr val="FF0000"/>
                </a:solidFill>
                <a:latin typeface="Segoe Script" pitchFamily="34" charset="0"/>
              </a:rPr>
              <a:t>Η τοπική θεραπεία</a:t>
            </a:r>
            <a:endParaRPr lang="el-GR" sz="3200" dirty="0" smtClean="0">
              <a:solidFill>
                <a:srgbClr val="FF0000"/>
              </a:solidFill>
              <a:latin typeface="Segoe Script" pitchFamily="34" charset="0"/>
            </a:endParaRPr>
          </a:p>
          <a:p>
            <a:pPr algn="ctr"/>
            <a:r>
              <a:rPr lang="el-GR" sz="2800" dirty="0" smtClean="0">
                <a:latin typeface="Segoe Script" pitchFamily="34" charset="0"/>
              </a:rPr>
              <a:t>Οι τοπικές θεραπείες θεωρούνται θεραπείες πρώτης γραμμής και στη συντριπτική πλειοψηφία οι ασθενείς τις λαμβάνουν πριν από τις συστηματικές. </a:t>
            </a:r>
          </a:p>
        </p:txBody>
      </p:sp>
      <p:sp>
        <p:nvSpPr>
          <p:cNvPr id="6" name="5 - Ορθογώνιο"/>
          <p:cNvSpPr/>
          <p:nvPr/>
        </p:nvSpPr>
        <p:spPr>
          <a:xfrm>
            <a:off x="5292080" y="1196752"/>
            <a:ext cx="3312368" cy="954107"/>
          </a:xfrm>
          <a:prstGeom prst="rect">
            <a:avLst/>
          </a:prstGeom>
        </p:spPr>
        <p:txBody>
          <a:bodyPr wrap="square">
            <a:spAutoFit/>
          </a:bodyPr>
          <a:lstStyle/>
          <a:p>
            <a:pPr algn="ctr"/>
            <a:r>
              <a:rPr lang="el-GR" sz="2800" dirty="0" smtClean="0">
                <a:latin typeface="Segoe Script" pitchFamily="34" charset="0"/>
              </a:rPr>
              <a:t>Περιλαμβάνει: (ενδεικτικά)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17"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30724"/>
                                        </p:tgtEl>
                                        <p:attrNameLst>
                                          <p:attrName>style.visibility</p:attrName>
                                        </p:attrNameLst>
                                      </p:cBhvr>
                                      <p:to>
                                        <p:strVal val="visible"/>
                                      </p:to>
                                    </p:set>
                                    <p:anim calcmode="lin" valueType="num">
                                      <p:cBhvr>
                                        <p:cTn id="22" dur="1000" fill="hold"/>
                                        <p:tgtEl>
                                          <p:spTgt spid="30724"/>
                                        </p:tgtEl>
                                        <p:attrNameLst>
                                          <p:attrName>ppt_w</p:attrName>
                                        </p:attrNameLst>
                                      </p:cBhvr>
                                      <p:tavLst>
                                        <p:tav tm="0">
                                          <p:val>
                                            <p:strVal val="#ppt_w+.3"/>
                                          </p:val>
                                        </p:tav>
                                        <p:tav tm="100000">
                                          <p:val>
                                            <p:strVal val="#ppt_w"/>
                                          </p:val>
                                        </p:tav>
                                      </p:tavLst>
                                    </p:anim>
                                    <p:anim calcmode="lin" valueType="num">
                                      <p:cBhvr>
                                        <p:cTn id="23" dur="1000" fill="hold"/>
                                        <p:tgtEl>
                                          <p:spTgt spid="30724"/>
                                        </p:tgtEl>
                                        <p:attrNameLst>
                                          <p:attrName>ppt_h</p:attrName>
                                        </p:attrNameLst>
                                      </p:cBhvr>
                                      <p:tavLst>
                                        <p:tav tm="0">
                                          <p:val>
                                            <p:strVal val="#ppt_h"/>
                                          </p:val>
                                        </p:tav>
                                        <p:tav tm="100000">
                                          <p:val>
                                            <p:strVal val="#ppt_h"/>
                                          </p:val>
                                        </p:tav>
                                      </p:tavLst>
                                    </p:anim>
                                    <p:animEffect transition="in" filter="fade">
                                      <p:cBhvr>
                                        <p:cTn id="2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brandfather.gr/ImageGen.ashx?image=/media/142059/janssen.jpg&amp;height=420&amp;constrain=true"/>
          <p:cNvPicPr>
            <a:picLocks noChangeAspect="1" noChangeArrowheads="1"/>
          </p:cNvPicPr>
          <p:nvPr/>
        </p:nvPicPr>
        <p:blipFill>
          <a:blip r:embed="rId2" cstate="print"/>
          <a:srcRect/>
          <a:stretch>
            <a:fillRect/>
          </a:stretch>
        </p:blipFill>
        <p:spPr bwMode="auto">
          <a:xfrm>
            <a:off x="4932040" y="1196752"/>
            <a:ext cx="3589917" cy="2304256"/>
          </a:xfrm>
          <a:prstGeom prst="ellipse">
            <a:avLst/>
          </a:prstGeom>
          <a:noFill/>
          <a:ln w="28575">
            <a:solidFill>
              <a:schemeClr val="tx1"/>
            </a:solidFill>
          </a:ln>
        </p:spPr>
      </p:pic>
      <p:sp>
        <p:nvSpPr>
          <p:cNvPr id="2" name="1 - Ορθογώνιο"/>
          <p:cNvSpPr/>
          <p:nvPr/>
        </p:nvSpPr>
        <p:spPr>
          <a:xfrm>
            <a:off x="0" y="1340768"/>
            <a:ext cx="5580112" cy="4154984"/>
          </a:xfrm>
          <a:prstGeom prst="rect">
            <a:avLst/>
          </a:prstGeom>
        </p:spPr>
        <p:txBody>
          <a:bodyPr wrap="square">
            <a:spAutoFit/>
          </a:bodyPr>
          <a:lstStyle/>
          <a:p>
            <a:pPr algn="ctr"/>
            <a:r>
              <a:rPr lang="el-GR" sz="3200" dirty="0" smtClean="0">
                <a:solidFill>
                  <a:srgbClr val="FF0000"/>
                </a:solidFill>
                <a:latin typeface="Segoe Script" pitchFamily="34" charset="0"/>
              </a:rPr>
              <a:t>Οι συστηματικές θεραπείες για την ψωρίαση είναι:</a:t>
            </a:r>
          </a:p>
          <a:p>
            <a:pPr algn="ctr">
              <a:buFont typeface="Wingdings" pitchFamily="2" charset="2"/>
              <a:buChar char="Ø"/>
            </a:pPr>
            <a:r>
              <a:rPr lang="el-GR" sz="2800" dirty="0" smtClean="0">
                <a:latin typeface="Segoe Script" pitchFamily="34" charset="0"/>
              </a:rPr>
              <a:t>Κυκλοσπορίνη</a:t>
            </a:r>
          </a:p>
          <a:p>
            <a:pPr algn="ctr">
              <a:buFont typeface="Wingdings" pitchFamily="2" charset="2"/>
              <a:buChar char="Ø"/>
            </a:pPr>
            <a:r>
              <a:rPr lang="el-GR" sz="2800" dirty="0" smtClean="0">
                <a:latin typeface="Segoe Script" pitchFamily="34" charset="0"/>
              </a:rPr>
              <a:t>Ρετινοειδή </a:t>
            </a:r>
          </a:p>
          <a:p>
            <a:pPr marL="342900" indent="-342900" algn="ctr">
              <a:buFont typeface="Wingdings" pitchFamily="2" charset="2"/>
              <a:buChar char="Ø"/>
            </a:pPr>
            <a:r>
              <a:rPr lang="el-GR" sz="2800" dirty="0" smtClean="0">
                <a:latin typeface="Segoe Script" pitchFamily="34" charset="0"/>
              </a:rPr>
              <a:t>Μεθοτρεξάτη</a:t>
            </a:r>
          </a:p>
          <a:p>
            <a:pPr algn="ctr">
              <a:buFont typeface="Wingdings" pitchFamily="2" charset="2"/>
              <a:buChar char="Ø"/>
            </a:pPr>
            <a:r>
              <a:rPr lang="el-GR" sz="2800" dirty="0" smtClean="0">
                <a:latin typeface="Segoe Script" pitchFamily="34" charset="0"/>
              </a:rPr>
              <a:t>Παράγωγα φουμαρικού οξέος</a:t>
            </a:r>
          </a:p>
          <a:p>
            <a:pPr algn="ctr">
              <a:buFont typeface="Wingdings" pitchFamily="2" charset="2"/>
              <a:buChar char="Ø"/>
            </a:pPr>
            <a:r>
              <a:rPr lang="el-GR" sz="2800" dirty="0" smtClean="0">
                <a:latin typeface="Segoe Script" pitchFamily="34" charset="0"/>
              </a:rPr>
              <a:t>Βιολογικοί παράγοντες </a:t>
            </a:r>
          </a:p>
        </p:txBody>
      </p:sp>
      <p:pic>
        <p:nvPicPr>
          <p:cNvPr id="32774" name="Picture 6" descr="http://img.protothema.gr/812E054EAFAE34A9EFF3F592C3358161.jpg"/>
          <p:cNvPicPr>
            <a:picLocks noChangeAspect="1" noChangeArrowheads="1"/>
          </p:cNvPicPr>
          <p:nvPr/>
        </p:nvPicPr>
        <p:blipFill>
          <a:blip r:embed="rId3" cstate="print"/>
          <a:srcRect/>
          <a:stretch>
            <a:fillRect/>
          </a:stretch>
        </p:blipFill>
        <p:spPr bwMode="auto">
          <a:xfrm>
            <a:off x="5076056" y="3861048"/>
            <a:ext cx="3491880" cy="2309877"/>
          </a:xfrm>
          <a:prstGeom prst="ellipse">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2774"/>
                                        </p:tgtEl>
                                        <p:attrNameLst>
                                          <p:attrName>style.visibility</p:attrName>
                                        </p:attrNameLst>
                                      </p:cBhvr>
                                      <p:to>
                                        <p:strVal val="visible"/>
                                      </p:to>
                                    </p:set>
                                    <p:animEffect transition="in" filter="barn(inVertical)">
                                      <p:cBhvr>
                                        <p:cTn id="13" dur="1000"/>
                                        <p:tgtEl>
                                          <p:spTgt spid="32774"/>
                                        </p:tgtEl>
                                      </p:cBhvr>
                                    </p:animEffect>
                                  </p:childTnLst>
                                </p:cTn>
                              </p:par>
                              <p:par>
                                <p:cTn id="14" presetID="16" presetClass="entr" presetSubtype="21" fill="hold" nodeType="withEffect">
                                  <p:stCondLst>
                                    <p:cond delay="0"/>
                                  </p:stCondLst>
                                  <p:childTnLst>
                                    <p:set>
                                      <p:cBhvr>
                                        <p:cTn id="15" dur="1" fill="hold">
                                          <p:stCondLst>
                                            <p:cond delay="0"/>
                                          </p:stCondLst>
                                        </p:cTn>
                                        <p:tgtEl>
                                          <p:spTgt spid="32770"/>
                                        </p:tgtEl>
                                        <p:attrNameLst>
                                          <p:attrName>style.visibility</p:attrName>
                                        </p:attrNameLst>
                                      </p:cBhvr>
                                      <p:to>
                                        <p:strVal val="visible"/>
                                      </p:to>
                                    </p:set>
                                    <p:animEffect transition="in" filter="barn(inVertical)">
                                      <p:cBhvr>
                                        <p:cTn id="16"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692696"/>
            <a:ext cx="9144000" cy="2677656"/>
          </a:xfrm>
          <a:prstGeom prst="rect">
            <a:avLst/>
          </a:prstGeom>
        </p:spPr>
        <p:txBody>
          <a:bodyPr wrap="square">
            <a:spAutoFit/>
          </a:bodyPr>
          <a:lstStyle/>
          <a:p>
            <a:pPr algn="ctr"/>
            <a:r>
              <a:rPr lang="el-GR" sz="2800" dirty="0" smtClean="0">
                <a:solidFill>
                  <a:srgbClr val="FF0000"/>
                </a:solidFill>
                <a:latin typeface="Segoe Script" pitchFamily="34" charset="0"/>
              </a:rPr>
              <a:t>Φωτοθεραπεία</a:t>
            </a:r>
            <a:endParaRPr lang="el-GR" sz="2800" dirty="0" smtClean="0">
              <a:latin typeface="Segoe Script" pitchFamily="34" charset="0"/>
            </a:endParaRPr>
          </a:p>
          <a:p>
            <a:pPr algn="ctr"/>
            <a:r>
              <a:rPr lang="el-GR" sz="2800" dirty="0" smtClean="0">
                <a:latin typeface="Segoe Script" pitchFamily="34" charset="0"/>
              </a:rPr>
              <a:t>Η φωτοθεραπεία γίνεται με την έκθεση του σώματος στην υπεριώδη ακτινοβολία που προέρχεται από τεχνητές πηγές. Η φωτοθεραπεία εφαρμόζεται σε ασθενείς με μέτρια προς σοβαρή ψωρίαση.</a:t>
            </a:r>
            <a:endParaRPr lang="el-GR" sz="2800" dirty="0">
              <a:latin typeface="Segoe Script" pitchFamily="34" charset="0"/>
            </a:endParaRPr>
          </a:p>
        </p:txBody>
      </p:sp>
      <p:pic>
        <p:nvPicPr>
          <p:cNvPr id="33794" name="Picture 2" descr="https://static.groupon.gr/26/53/1328013615326.jpg"/>
          <p:cNvPicPr>
            <a:picLocks noChangeAspect="1" noChangeArrowheads="1"/>
          </p:cNvPicPr>
          <p:nvPr/>
        </p:nvPicPr>
        <p:blipFill>
          <a:blip r:embed="rId2" cstate="print"/>
          <a:srcRect/>
          <a:stretch>
            <a:fillRect/>
          </a:stretch>
        </p:blipFill>
        <p:spPr bwMode="auto">
          <a:xfrm>
            <a:off x="1547664" y="3356992"/>
            <a:ext cx="5855570" cy="3363838"/>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800" decel="100000"/>
                                        <p:tgtEl>
                                          <p:spTgt spid="33794"/>
                                        </p:tgtEl>
                                      </p:cBhvr>
                                    </p:animEffect>
                                    <p:anim calcmode="lin" valueType="num">
                                      <p:cBhvr>
                                        <p:cTn id="16" dur="800" decel="100000" fill="hold"/>
                                        <p:tgtEl>
                                          <p:spTgt spid="33794"/>
                                        </p:tgtEl>
                                        <p:attrNameLst>
                                          <p:attrName>style.rotation</p:attrName>
                                        </p:attrNameLst>
                                      </p:cBhvr>
                                      <p:tavLst>
                                        <p:tav tm="0">
                                          <p:val>
                                            <p:fltVal val="-90"/>
                                          </p:val>
                                        </p:tav>
                                        <p:tav tm="100000">
                                          <p:val>
                                            <p:fltVal val="0"/>
                                          </p:val>
                                        </p:tav>
                                      </p:tavLst>
                                    </p:anim>
                                    <p:anim calcmode="lin" valueType="num">
                                      <p:cBhvr>
                                        <p:cTn id="17" dur="800" decel="100000" fill="hold"/>
                                        <p:tgtEl>
                                          <p:spTgt spid="33794"/>
                                        </p:tgtEl>
                                        <p:attrNameLst>
                                          <p:attrName>ppt_x</p:attrName>
                                        </p:attrNameLst>
                                      </p:cBhvr>
                                      <p:tavLst>
                                        <p:tav tm="0">
                                          <p:val>
                                            <p:strVal val="#ppt_x+0.4"/>
                                          </p:val>
                                        </p:tav>
                                        <p:tav tm="100000">
                                          <p:val>
                                            <p:strVal val="#ppt_x-0.05"/>
                                          </p:val>
                                        </p:tav>
                                      </p:tavLst>
                                    </p:anim>
                                    <p:anim calcmode="lin" valueType="num">
                                      <p:cBhvr>
                                        <p:cTn id="18" dur="800" decel="100000" fill="hold"/>
                                        <p:tgtEl>
                                          <p:spTgt spid="33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305800" cy="1143000"/>
          </a:xfrm>
        </p:spPr>
        <p:txBody>
          <a:bodyPr>
            <a:normAutofit/>
          </a:bodyPr>
          <a:lstStyle/>
          <a:p>
            <a:pPr algn="ctr"/>
            <a:r>
              <a:rPr lang="el-GR" sz="5400" dirty="0" smtClean="0">
                <a:solidFill>
                  <a:schemeClr val="bg1"/>
                </a:solidFill>
                <a:latin typeface="Segoe Script" pitchFamily="34" charset="0"/>
              </a:rPr>
              <a:t>Και μην ξεχνάμε:</a:t>
            </a:r>
            <a:endParaRPr lang="el-GR" sz="5400" dirty="0">
              <a:solidFill>
                <a:schemeClr val="bg1"/>
              </a:solidFill>
              <a:latin typeface="Segoe Script" pitchFamily="34" charset="0"/>
            </a:endParaRPr>
          </a:p>
        </p:txBody>
      </p:sp>
      <p:pic>
        <p:nvPicPr>
          <p:cNvPr id="4" name="Η Ψωρίαση δεν μεταδίδεται.avi">
            <a:hlinkClick r:id="" action="ppaction://media"/>
          </p:cNvPr>
          <p:cNvPicPr>
            <a:picLocks noRot="1" noChangeAspect="1"/>
          </p:cNvPicPr>
          <p:nvPr>
            <a:videoFile r:link="rId1"/>
          </p:nvPr>
        </p:nvPicPr>
        <p:blipFill>
          <a:blip r:embed="rId3" cstate="print"/>
          <a:stretch>
            <a:fillRect/>
          </a:stretch>
        </p:blipFill>
        <p:spPr>
          <a:xfrm>
            <a:off x="971600" y="1239250"/>
            <a:ext cx="7322740" cy="5358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29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15616" y="1196752"/>
            <a:ext cx="6912768"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strike="noStrike" cap="none" normalizeH="0" baseline="0" dirty="0" smtClean="0">
                <a:ln>
                  <a:noFill/>
                </a:ln>
                <a:solidFill>
                  <a:schemeClr val="tx2"/>
                </a:solidFill>
                <a:effectLst/>
                <a:latin typeface="Segoe Script" pitchFamily="34" charset="0"/>
                <a:ea typeface="Calibri" pitchFamily="34" charset="0"/>
                <a:cs typeface="Times New Roman" pitchFamily="18" charset="0"/>
              </a:rPr>
              <a:t>Αυτοάνοσα Νοσήματα</a:t>
            </a:r>
            <a:endParaRPr kumimoji="0" lang="el-GR" sz="3200" b="0" i="0" strike="noStrike" cap="none" normalizeH="0" baseline="0" dirty="0" smtClean="0">
              <a:ln>
                <a:noFill/>
              </a:ln>
              <a:solidFill>
                <a:schemeClr val="tx2"/>
              </a:solidFill>
              <a:effectLst/>
              <a:latin typeface="Segoe Scrip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Script" pitchFamily="34" charset="0"/>
                <a:ea typeface="Calibri" pitchFamily="34" charset="0"/>
                <a:cs typeface="Times New Roman" pitchFamily="18" charset="0"/>
              </a:rPr>
              <a:t>Τα αυτοάνοσα νοσήματα είναι ασθένειες που προκύπτουν γιατί το σώμα μας επιτίθεται και καταστρέφει τα δικά του κύτταρα και όργανα. Είναι σήμερα η κύρια αιτία χρόνιων ασθενειών και επηρεάζει την υγεία περισσότερων ανθρώπων απ’ ότι τα καρδιακά νοσήματα ή ο καρκίνος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411760" y="1340768"/>
            <a:ext cx="4536504" cy="4444802"/>
          </a:xfrm>
          <a:prstGeom prst="rect">
            <a:avLst/>
          </a:prstGeom>
          <a:noFill/>
          <a:ln w="9525">
            <a:noFill/>
            <a:miter lim="800000"/>
            <a:headEnd/>
            <a:tailEnd/>
          </a:ln>
          <a:effectLst/>
        </p:spPr>
        <p:txBody>
          <a:bodyPr vert="horz" wrap="square" lIns="4761" tIns="6348" rIns="4761" bIns="634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bg1"/>
                </a:solidFill>
                <a:effectLst/>
                <a:latin typeface="Segoe Script" pitchFamily="34" charset="0"/>
                <a:cs typeface="Arial" pitchFamily="34" charset="0"/>
              </a:rPr>
              <a:t>Τα κύτταρα μας έχουν αλλάξει</a:t>
            </a:r>
            <a:endParaRPr kumimoji="0" lang="el-GR" sz="3200" b="0" i="0" u="none" strike="noStrike" cap="none" normalizeH="0" baseline="0" dirty="0" smtClean="0">
              <a:ln>
                <a:noFill/>
              </a:ln>
              <a:solidFill>
                <a:schemeClr val="bg1"/>
              </a:solidFill>
              <a:effectLst/>
              <a:latin typeface="Segoe Scrip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FF99"/>
                </a:solidFill>
                <a:effectLst/>
                <a:latin typeface="Arial" pitchFamily="34" charset="0"/>
                <a:cs typeface="Arial" pitchFamily="34" charset="0"/>
              </a:rPr>
              <a:t>  </a:t>
            </a:r>
            <a:r>
              <a:rPr kumimoji="0" lang="el-GR" sz="2800" i="0" u="none" strike="noStrike" cap="none" normalizeH="0" baseline="0" dirty="0" smtClean="0">
                <a:ln>
                  <a:noFill/>
                </a:ln>
                <a:solidFill>
                  <a:srgbClr val="FFFF99"/>
                </a:solidFill>
                <a:effectLst/>
                <a:latin typeface="Segoe Script" pitchFamily="34" charset="0"/>
                <a:cs typeface="Arial" pitchFamily="34" charset="0"/>
              </a:rPr>
              <a:t>Συστατικά που θα έπρεπε να βρίσκονται εκεί απουσιάζουν και άλλα ξένα προς τη ζωή, που δεν θα έπρεπε να βρίσκονται εκεί, είναι παρόντα.</a:t>
            </a:r>
            <a:r>
              <a:rPr kumimoji="0" lang="el-GR" sz="2800" i="0" u="none" strike="noStrike" cap="none" normalizeH="0" baseline="0" dirty="0" smtClean="0">
                <a:ln>
                  <a:noFill/>
                </a:ln>
                <a:effectLst/>
                <a:latin typeface="Segoe Script" pitchFamily="34" charset="0"/>
                <a:cs typeface="Arial" pitchFamily="34" charset="0"/>
              </a:rPr>
              <a:t/>
            </a:r>
            <a:br>
              <a:rPr kumimoji="0" lang="el-GR" sz="2800" i="0" u="none" strike="noStrike" cap="none" normalizeH="0" baseline="0" dirty="0" smtClean="0">
                <a:ln>
                  <a:noFill/>
                </a:ln>
                <a:effectLst/>
                <a:latin typeface="Segoe Script" pitchFamily="34" charset="0"/>
                <a:cs typeface="Arial" pitchFamily="34" charset="0"/>
              </a:rPr>
            </a:br>
            <a:endParaRPr kumimoji="0" lang="el-GR" sz="2800" i="0" u="none" strike="noStrike" cap="none" normalizeH="0" baseline="0" dirty="0" smtClean="0">
              <a:ln>
                <a:noFill/>
              </a:ln>
              <a:effectLst/>
              <a:latin typeface="Segoe Scrip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500" decel="50000" fill="hold">
                                          <p:stCondLst>
                                            <p:cond delay="0"/>
                                          </p:stCondLst>
                                        </p:cTn>
                                        <p:tgtEl>
                                          <p:spTgt spid="3788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88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889"/>
                                        </p:tgtEl>
                                        <p:attrNameLst>
                                          <p:attrName>ppt_w</p:attrName>
                                        </p:attrNameLst>
                                      </p:cBhvr>
                                      <p:tavLst>
                                        <p:tav tm="0">
                                          <p:val>
                                            <p:strVal val="#ppt_w*.05"/>
                                          </p:val>
                                        </p:tav>
                                        <p:tav tm="100000">
                                          <p:val>
                                            <p:strVal val="#ppt_w"/>
                                          </p:val>
                                        </p:tav>
                                      </p:tavLst>
                                    </p:anim>
                                    <p:anim calcmode="lin" valueType="num">
                                      <p:cBhvr>
                                        <p:cTn id="10" dur="1000" fill="hold"/>
                                        <p:tgtEl>
                                          <p:spTgt spid="3788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88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88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88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rtsoukalas.com/uploads/image/Images/autoimmune.gif"/>
          <p:cNvPicPr>
            <a:picLocks noChangeAspect="1" noChangeArrowheads="1"/>
          </p:cNvPicPr>
          <p:nvPr/>
        </p:nvPicPr>
        <p:blipFill>
          <a:blip r:embed="rId2" cstate="print"/>
          <a:srcRect/>
          <a:stretch>
            <a:fillRect/>
          </a:stretch>
        </p:blipFill>
        <p:spPr bwMode="auto">
          <a:xfrm>
            <a:off x="179512" y="1340768"/>
            <a:ext cx="4321076" cy="4198646"/>
          </a:xfrm>
          <a:prstGeom prst="rect">
            <a:avLst/>
          </a:prstGeom>
          <a:noFill/>
        </p:spPr>
      </p:pic>
      <p:sp>
        <p:nvSpPr>
          <p:cNvPr id="2" name="1 - Ορθογώνιο"/>
          <p:cNvSpPr/>
          <p:nvPr/>
        </p:nvSpPr>
        <p:spPr>
          <a:xfrm>
            <a:off x="4139952" y="1052736"/>
            <a:ext cx="4788024" cy="5262979"/>
          </a:xfrm>
          <a:prstGeom prst="rect">
            <a:avLst/>
          </a:prstGeom>
        </p:spPr>
        <p:txBody>
          <a:bodyPr wrap="square">
            <a:spAutoFit/>
          </a:bodyPr>
          <a:lstStyle/>
          <a:p>
            <a:pPr lvl="0" algn="ctr" eaLnBrk="0" fontAlgn="base" hangingPunct="0">
              <a:spcBef>
                <a:spcPct val="0"/>
              </a:spcBef>
              <a:spcAft>
                <a:spcPct val="0"/>
              </a:spcAft>
            </a:pPr>
            <a:r>
              <a:rPr lang="el-GR" sz="2800" dirty="0" smtClean="0">
                <a:latin typeface="Segoe Script" pitchFamily="34" charset="0"/>
                <a:cs typeface="Arial" pitchFamily="34" charset="0"/>
              </a:rPr>
              <a:t>Η αλλαγή της βιοχημικής σύστασης του εσωτερικού των κυττάρων συνοδεύεται με αλλαγή της μεμβράνης και της εξωτερικής εικόνας του κυττάρου. Ως αποτέλεσμα των παραπάνω, το σώμα δεν αναγνωρίζει πλέον αυτά τα κύτταρα ως δικά του και τους επιτίθεται!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s.123rf.com/400wm/400/400/studiom1/studiom11102/studiom1110200489/8840276-stress-magnifying-glass-over-background-with-different-association-terms-vector-illustration.jpg"/>
          <p:cNvPicPr>
            <a:picLocks noChangeAspect="1" noChangeArrowheads="1"/>
          </p:cNvPicPr>
          <p:nvPr/>
        </p:nvPicPr>
        <p:blipFill>
          <a:blip r:embed="rId2" cstate="print"/>
          <a:srcRect/>
          <a:stretch>
            <a:fillRect/>
          </a:stretch>
        </p:blipFill>
        <p:spPr bwMode="auto">
          <a:xfrm>
            <a:off x="4427984" y="1412776"/>
            <a:ext cx="4392488" cy="4392488"/>
          </a:xfrm>
          <a:prstGeom prst="ellipse">
            <a:avLst/>
          </a:prstGeom>
          <a:noFill/>
          <a:effectLst>
            <a:softEdge rad="127000"/>
          </a:effectLst>
        </p:spPr>
      </p:pic>
      <p:sp>
        <p:nvSpPr>
          <p:cNvPr id="33793" name="Rectangle 1"/>
          <p:cNvSpPr>
            <a:spLocks noChangeArrowheads="1"/>
          </p:cNvSpPr>
          <p:nvPr/>
        </p:nvSpPr>
        <p:spPr bwMode="auto">
          <a:xfrm>
            <a:off x="0" y="980728"/>
            <a:ext cx="486003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1F497D"/>
                </a:solidFill>
                <a:effectLst/>
                <a:latin typeface="Segoe Script" pitchFamily="34" charset="0"/>
                <a:ea typeface="Calibri" pitchFamily="34" charset="0"/>
                <a:cs typeface="Times New Roman" pitchFamily="18" charset="0"/>
              </a:rPr>
              <a:t>Οι αιτίες</a:t>
            </a:r>
            <a:endParaRPr kumimoji="0" lang="el-GR" sz="3200" b="0" i="0" u="none" strike="noStrike" cap="none" normalizeH="0" baseline="0" dirty="0" smtClean="0">
              <a:ln>
                <a:noFill/>
              </a:ln>
              <a:solidFill>
                <a:schemeClr val="tx1"/>
              </a:solidFill>
              <a:effectLst/>
              <a:latin typeface="Segoe Scrip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Script" pitchFamily="34" charset="0"/>
                <a:ea typeface="Calibri" pitchFamily="34" charset="0"/>
                <a:cs typeface="Times New Roman" pitchFamily="18" charset="0"/>
              </a:rPr>
              <a:t>Τόσο το εξωγενές στρες, όσο και το ενδογενές άγχος ενός ατόμου φαίνεται ότι σχετίζεται με την εμφάνιση ή την έξαρση των αυτοάνοσων νοσημάτων. Υπολογίζεται ότι περίπου 5% του πληθυσμού πάσχει από κάποιο αυτοάνοσο νόσημα. </a:t>
            </a:r>
            <a:endParaRPr kumimoji="0" lang="el-GR" sz="2800" b="0" i="0" u="none" strike="noStrike" cap="none" normalizeH="0" baseline="0" dirty="0" smtClean="0">
              <a:ln>
                <a:noFill/>
              </a:ln>
              <a:solidFill>
                <a:schemeClr val="tx1"/>
              </a:solidFill>
              <a:effectLst/>
              <a:latin typeface="Segoe Scrip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1000" fill="hold"/>
                                        <p:tgtEl>
                                          <p:spTgt spid="33793"/>
                                        </p:tgtEl>
                                        <p:attrNameLst>
                                          <p:attrName>ppt_w</p:attrName>
                                        </p:attrNameLst>
                                      </p:cBhvr>
                                      <p:tavLst>
                                        <p:tav tm="0">
                                          <p:val>
                                            <p:fltVal val="0"/>
                                          </p:val>
                                        </p:tav>
                                        <p:tav tm="100000">
                                          <p:val>
                                            <p:strVal val="#ppt_w"/>
                                          </p:val>
                                        </p:tav>
                                      </p:tavLst>
                                    </p:anim>
                                    <p:anim calcmode="lin" valueType="num">
                                      <p:cBhvr>
                                        <p:cTn id="8" dur="1000" fill="hold"/>
                                        <p:tgtEl>
                                          <p:spTgt spid="33793"/>
                                        </p:tgtEl>
                                        <p:attrNameLst>
                                          <p:attrName>ppt_h</p:attrName>
                                        </p:attrNameLst>
                                      </p:cBhvr>
                                      <p:tavLst>
                                        <p:tav tm="0">
                                          <p:val>
                                            <p:fltVal val="0"/>
                                          </p:val>
                                        </p:tav>
                                        <p:tav tm="100000">
                                          <p:val>
                                            <p:strVal val="#ppt_h"/>
                                          </p:val>
                                        </p:tav>
                                      </p:tavLst>
                                    </p:anim>
                                    <p:anim calcmode="lin" valueType="num">
                                      <p:cBhvr>
                                        <p:cTn id="9" dur="1000" fill="hold"/>
                                        <p:tgtEl>
                                          <p:spTgt spid="33793"/>
                                        </p:tgtEl>
                                        <p:attrNameLst>
                                          <p:attrName>style.rotation</p:attrName>
                                        </p:attrNameLst>
                                      </p:cBhvr>
                                      <p:tavLst>
                                        <p:tav tm="0">
                                          <p:val>
                                            <p:fltVal val="360"/>
                                          </p:val>
                                        </p:tav>
                                        <p:tav tm="100000">
                                          <p:val>
                                            <p:fltVal val="0"/>
                                          </p:val>
                                        </p:tav>
                                      </p:tavLst>
                                    </p:anim>
                                    <p:animEffect transition="in" filter="fade">
                                      <p:cBhvr>
                                        <p:cTn id="10" dur="1000"/>
                                        <p:tgtEl>
                                          <p:spTgt spid="3379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onlycy.com/wp-content/uploads/2011/12/mana-me-paidi.jpg"/>
          <p:cNvPicPr>
            <a:picLocks noChangeAspect="1" noChangeArrowheads="1"/>
          </p:cNvPicPr>
          <p:nvPr/>
        </p:nvPicPr>
        <p:blipFill>
          <a:blip r:embed="rId2" cstate="print"/>
          <a:srcRect/>
          <a:stretch>
            <a:fillRect/>
          </a:stretch>
        </p:blipFill>
        <p:spPr bwMode="auto">
          <a:xfrm>
            <a:off x="683568" y="1268760"/>
            <a:ext cx="3888432" cy="2333059"/>
          </a:xfrm>
          <a:prstGeom prst="roundRect">
            <a:avLst/>
          </a:prstGeom>
          <a:noFill/>
          <a:ln w="28575">
            <a:solidFill>
              <a:schemeClr val="tx1"/>
            </a:solidFill>
          </a:ln>
        </p:spPr>
      </p:pic>
      <p:pic>
        <p:nvPicPr>
          <p:cNvPr id="36866" name="Picture 2" descr="http://www.bionews.gr/wp-content/woo_custom/183-new.jpg"/>
          <p:cNvPicPr>
            <a:picLocks noChangeAspect="1" noChangeArrowheads="1"/>
          </p:cNvPicPr>
          <p:nvPr/>
        </p:nvPicPr>
        <p:blipFill>
          <a:blip r:embed="rId3" cstate="print"/>
          <a:srcRect r="94" b="7500"/>
          <a:stretch>
            <a:fillRect/>
          </a:stretch>
        </p:blipFill>
        <p:spPr bwMode="auto">
          <a:xfrm>
            <a:off x="4788024" y="1268760"/>
            <a:ext cx="3816424" cy="2368815"/>
          </a:xfrm>
          <a:prstGeom prst="roundRect">
            <a:avLst/>
          </a:prstGeom>
          <a:noFill/>
          <a:ln w="28575">
            <a:solidFill>
              <a:schemeClr val="tx1"/>
            </a:solidFill>
          </a:ln>
        </p:spPr>
      </p:pic>
      <p:sp>
        <p:nvSpPr>
          <p:cNvPr id="2" name="1 - Ορθογώνιο"/>
          <p:cNvSpPr/>
          <p:nvPr/>
        </p:nvSpPr>
        <p:spPr>
          <a:xfrm>
            <a:off x="107504" y="4005064"/>
            <a:ext cx="8676456" cy="2677656"/>
          </a:xfrm>
          <a:prstGeom prst="rect">
            <a:avLst/>
          </a:prstGeom>
        </p:spPr>
        <p:txBody>
          <a:bodyPr wrap="square">
            <a:spAutoFit/>
          </a:bodyPr>
          <a:lstStyle/>
          <a:p>
            <a:pPr algn="ctr"/>
            <a:r>
              <a:rPr lang="el-GR" sz="2800" dirty="0" smtClean="0">
                <a:latin typeface="Segoe Script" pitchFamily="34" charset="0"/>
                <a:ea typeface="Calibri" pitchFamily="34" charset="0"/>
                <a:cs typeface="Times New Roman" pitchFamily="18" charset="0"/>
              </a:rPr>
              <a:t>Τα αυτοάνοσα νοσήματα προσβάλλουν συχνότερα τις γυναίκες. Δεν κληρονομούνται από τη μάνα στο παιδί, αλλά πολλά μέλη του γενεαλογικού δένδρου μιας οικογένειας μπορεί να πάσχουν από διαφορετικά αυτοάνοσα νοσήματα. </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inHorizontal)">
                                      <p:cBhvr>
                                        <p:cTn id="7" dur="500"/>
                                        <p:tgtEl>
                                          <p:spTgt spid="36868"/>
                                        </p:tgtEl>
                                      </p:cBhvr>
                                    </p:animEffect>
                                  </p:childTnLst>
                                </p:cTn>
                              </p:par>
                              <p:par>
                                <p:cTn id="8" presetID="16" presetClass="entr" presetSubtype="26"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barn(inHorizontal)">
                                      <p:cBhvr>
                                        <p:cTn id="10" dur="500"/>
                                        <p:tgtEl>
                                          <p:spTgt spid="3686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iavatanews.files.wordpress.com/2011/02/troktiko-orestis.jpg"/>
          <p:cNvPicPr>
            <a:picLocks noChangeAspect="1" noChangeArrowheads="1"/>
          </p:cNvPicPr>
          <p:nvPr/>
        </p:nvPicPr>
        <p:blipFill>
          <a:blip r:embed="rId2" cstate="print"/>
          <a:srcRect/>
          <a:stretch>
            <a:fillRect/>
          </a:stretch>
        </p:blipFill>
        <p:spPr bwMode="auto">
          <a:xfrm>
            <a:off x="251520" y="1700808"/>
            <a:ext cx="3816423" cy="4176464"/>
          </a:xfrm>
          <a:prstGeom prst="flowChartMagneticDrum">
            <a:avLst/>
          </a:prstGeom>
          <a:noFill/>
        </p:spPr>
      </p:pic>
      <p:sp>
        <p:nvSpPr>
          <p:cNvPr id="2" name="1 - Ορθογώνιο"/>
          <p:cNvSpPr/>
          <p:nvPr/>
        </p:nvSpPr>
        <p:spPr>
          <a:xfrm>
            <a:off x="4067944" y="908720"/>
            <a:ext cx="5076056" cy="5755422"/>
          </a:xfrm>
          <a:prstGeom prst="rect">
            <a:avLst/>
          </a:prstGeom>
        </p:spPr>
        <p:txBody>
          <a:bodyPr wrap="square">
            <a:spAutoFit/>
          </a:bodyPr>
          <a:lstStyle/>
          <a:p>
            <a:pPr algn="ctr"/>
            <a:r>
              <a:rPr lang="el-GR" sz="3200" dirty="0" smtClean="0">
                <a:solidFill>
                  <a:schemeClr val="tx2"/>
                </a:solidFill>
                <a:latin typeface="Segoe Script" pitchFamily="34" charset="0"/>
                <a:ea typeface="Calibri" pitchFamily="34" charset="0"/>
                <a:cs typeface="Times New Roman" pitchFamily="18" charset="0"/>
              </a:rPr>
              <a:t>Τα είδη</a:t>
            </a:r>
          </a:p>
          <a:p>
            <a:pPr algn="ctr"/>
            <a:r>
              <a:rPr lang="el-GR" sz="2800" dirty="0" smtClean="0">
                <a:latin typeface="Segoe Script" pitchFamily="34" charset="0"/>
                <a:ea typeface="Calibri" pitchFamily="34" charset="0"/>
                <a:cs typeface="Times New Roman" pitchFamily="18" charset="0"/>
              </a:rPr>
              <a:t>Τα νοσήματα αυτά τα κατατάσσουμε σε νοσήματα που προσβάλλουν ένα όργανο, π.χ. η θυρεοειδίτιδα Hashimoto, ή σε συστηματικά, που προσβάλλουν πολλούς ιστούς και όργανα, όπως π.χ. η ρευματοειδής αρθρίτιδα, ο συστηματικός ερυθηματώδης λύκος ή το σκληρόδερμα.</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strVal val="#ppt_w*0.70"/>
                                          </p:val>
                                        </p:tav>
                                        <p:tav tm="100000">
                                          <p:val>
                                            <p:strVal val="#ppt_w"/>
                                          </p:val>
                                        </p:tav>
                                      </p:tavLst>
                                    </p:anim>
                                    <p:anim calcmode="lin" valueType="num">
                                      <p:cBhvr>
                                        <p:cTn id="12" dur="1000" fill="hold"/>
                                        <p:tgtEl>
                                          <p:spTgt spid="3074"/>
                                        </p:tgtEl>
                                        <p:attrNameLst>
                                          <p:attrName>ppt_h</p:attrName>
                                        </p:attrNameLst>
                                      </p:cBhvr>
                                      <p:tavLst>
                                        <p:tav tm="0">
                                          <p:val>
                                            <p:strVal val="#ppt_h"/>
                                          </p:val>
                                        </p:tav>
                                        <p:tav tm="100000">
                                          <p:val>
                                            <p:strVal val="#ppt_h"/>
                                          </p:val>
                                        </p:tav>
                                      </p:tavLst>
                                    </p:anim>
                                    <p:animEffect transition="in" filter="fade">
                                      <p:cBhvr>
                                        <p:cTn id="1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mjhope.org/wp-content/uploads/2010/10/iStock_StethescopeChecklist1.jpg"/>
          <p:cNvPicPr>
            <a:picLocks noChangeAspect="1" noChangeArrowheads="1"/>
          </p:cNvPicPr>
          <p:nvPr/>
        </p:nvPicPr>
        <p:blipFill>
          <a:blip r:embed="rId2" cstate="print"/>
          <a:srcRect/>
          <a:stretch>
            <a:fillRect/>
          </a:stretch>
        </p:blipFill>
        <p:spPr bwMode="auto">
          <a:xfrm>
            <a:off x="4572000" y="1844824"/>
            <a:ext cx="4572000" cy="4581128"/>
          </a:xfrm>
          <a:prstGeom prst="rect">
            <a:avLst/>
          </a:prstGeom>
          <a:noFill/>
        </p:spPr>
      </p:pic>
      <p:sp>
        <p:nvSpPr>
          <p:cNvPr id="34817" name="Rectangle 1"/>
          <p:cNvSpPr>
            <a:spLocks noChangeArrowheads="1"/>
          </p:cNvSpPr>
          <p:nvPr/>
        </p:nvSpPr>
        <p:spPr bwMode="auto">
          <a:xfrm>
            <a:off x="179512" y="1052155"/>
            <a:ext cx="496855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rgbClr val="1F497D"/>
                </a:solidFill>
                <a:effectLst/>
                <a:latin typeface="Segoe Script" pitchFamily="34" charset="0"/>
                <a:ea typeface="Calibri" pitchFamily="34" charset="0"/>
                <a:cs typeface="Times New Roman" pitchFamily="18" charset="0"/>
              </a:rPr>
              <a:t>Τα συμπτώματα και η αντιμετώπιση</a:t>
            </a:r>
            <a:endParaRPr kumimoji="0" lang="el-GR" sz="3200" b="0" i="0" u="none" strike="noStrike" cap="none" normalizeH="0" baseline="0" dirty="0" smtClean="0">
              <a:ln>
                <a:noFill/>
              </a:ln>
              <a:solidFill>
                <a:schemeClr val="tx1"/>
              </a:solidFill>
              <a:effectLst/>
              <a:latin typeface="Segoe Scrip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Segoe Script" pitchFamily="34" charset="0"/>
                <a:ea typeface="Calibri" pitchFamily="34" charset="0"/>
                <a:cs typeface="Times New Roman" pitchFamily="18" charset="0"/>
              </a:rPr>
              <a:t> Τα αυτοάνοσα νοσήματα εκδηλώνονται με ποικιλία συμπτωμάτων, όπως ο πυρετός και η κακουχία ή ο πόνος στις αρθρώσεις</a:t>
            </a:r>
            <a:r>
              <a:rPr kumimoji="0" lang="en-US" sz="2800" b="0" i="0" u="none" strike="noStrike" cap="none" normalizeH="0" baseline="0" dirty="0" smtClean="0">
                <a:ln>
                  <a:noFill/>
                </a:ln>
                <a:solidFill>
                  <a:schemeClr val="tx1"/>
                </a:solidFill>
                <a:effectLst/>
                <a:latin typeface="Segoe Script" pitchFamily="34" charset="0"/>
                <a:ea typeface="Calibri" pitchFamily="34" charset="0"/>
                <a:cs typeface="Times New Roman" pitchFamily="18" charset="0"/>
              </a:rPr>
              <a:t>,</a:t>
            </a:r>
            <a:r>
              <a:rPr kumimoji="0" lang="el-GR" sz="2800" b="0" i="0" u="none" strike="noStrike" cap="none" normalizeH="0" baseline="0" dirty="0" smtClean="0">
                <a:ln>
                  <a:noFill/>
                </a:ln>
                <a:solidFill>
                  <a:schemeClr val="tx1"/>
                </a:solidFill>
                <a:effectLst/>
                <a:latin typeface="Segoe Script" pitchFamily="34" charset="0"/>
                <a:ea typeface="Calibri" pitchFamily="34" charset="0"/>
                <a:cs typeface="Times New Roman" pitchFamily="18" charset="0"/>
              </a:rPr>
              <a:t>τα εξανθήματα ή η υπέρταση. Κατά κανόνα είναι χρόνια νοσήματα που εμφανίζουν εξάρσεις και υφέσεις. </a:t>
            </a:r>
            <a:endParaRPr kumimoji="0" lang="el-GR" sz="2800" b="0" i="0" u="none" strike="noStrike" cap="none" normalizeH="0" baseline="0" dirty="0" smtClean="0">
              <a:ln>
                <a:noFill/>
              </a:ln>
              <a:solidFill>
                <a:schemeClr val="tx1"/>
              </a:solidFill>
              <a:effectLst/>
              <a:latin typeface="Segoe Scrip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fade">
                                      <p:cBhvr>
                                        <p:cTn id="7" dur="2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447</TotalTime>
  <Words>913</Words>
  <Application>Microsoft Office PowerPoint</Application>
  <PresentationFormat>Προβολή στην οθόνη (4:3)</PresentationFormat>
  <Paragraphs>66</Paragraphs>
  <Slides>27</Slides>
  <Notes>0</Notes>
  <HiddenSlides>0</HiddenSlides>
  <MMClips>3</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Ροή</vt:lpstr>
      <vt:lpstr>           Αυτοάνοσα  νοσήματα  και  Ψωρίαση </vt:lpstr>
      <vt:lpstr>  Εργάστηκαν…</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Λίγα λόγια για την ψωρίαση…</vt:lpstr>
      <vt:lpstr>Πιο συγκεκριμένα... </vt:lpstr>
      <vt:lpstr>Διαφάνεια 13</vt:lpstr>
      <vt:lpstr>Διαφάνεια 14</vt:lpstr>
      <vt:lpstr>Το ιστορικό της ψωρίασης </vt:lpstr>
      <vt:lpstr>Ποια σημεία του σώματος προσβάλλονται;</vt:lpstr>
      <vt:lpstr>Πώς επηρεάζει η ψωρίαση την ποιότητα ζωής;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Και μην ξεχνάμε: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Vissi</dc:creator>
  <cp:lastModifiedBy>1lykkeratsnb</cp:lastModifiedBy>
  <cp:revision>55</cp:revision>
  <dcterms:created xsi:type="dcterms:W3CDTF">2012-12-08T16:18:35Z</dcterms:created>
  <dcterms:modified xsi:type="dcterms:W3CDTF">2013-04-24T07:24:01Z</dcterms:modified>
</cp:coreProperties>
</file>